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575" r:id="rId2"/>
    <p:sldId id="256" r:id="rId3"/>
    <p:sldId id="2147469578" r:id="rId4"/>
    <p:sldId id="2147469556" r:id="rId5"/>
    <p:sldId id="2147469568" r:id="rId6"/>
    <p:sldId id="2147469557" r:id="rId7"/>
    <p:sldId id="421" r:id="rId8"/>
    <p:sldId id="422" r:id="rId9"/>
    <p:sldId id="584" r:id="rId10"/>
    <p:sldId id="2147469577" r:id="rId11"/>
    <p:sldId id="2147469575" r:id="rId12"/>
    <p:sldId id="2147469586" r:id="rId13"/>
    <p:sldId id="586" r:id="rId14"/>
    <p:sldId id="2147469552" r:id="rId15"/>
    <p:sldId id="327" r:id="rId16"/>
    <p:sldId id="2147469585" r:id="rId17"/>
    <p:sldId id="457" r:id="rId18"/>
    <p:sldId id="458" r:id="rId19"/>
  </p:sldIdLst>
  <p:sldSz cx="12192000" cy="6858000"/>
  <p:notesSz cx="6858000" cy="9144000"/>
  <p:defaultTextStyle>
    <a:defPPr>
      <a:defRPr lang="es-D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45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5" d="100"/>
          <a:sy n="115" d="100"/>
        </p:scale>
        <p:origin x="432"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0E3178-31A2-494B-B1D4-C2ADC73733D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DO"/>
          </a:p>
        </p:txBody>
      </p:sp>
      <p:sp>
        <p:nvSpPr>
          <p:cNvPr id="3" name="Subtítulo 2">
            <a:extLst>
              <a:ext uri="{FF2B5EF4-FFF2-40B4-BE49-F238E27FC236}">
                <a16:creationId xmlns:a16="http://schemas.microsoft.com/office/drawing/2014/main" id="{C2C3FAF3-37FF-41E4-B0BF-B2A73497D0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DO"/>
          </a:p>
        </p:txBody>
      </p:sp>
      <p:sp>
        <p:nvSpPr>
          <p:cNvPr id="4" name="Marcador de fecha 3">
            <a:extLst>
              <a:ext uri="{FF2B5EF4-FFF2-40B4-BE49-F238E27FC236}">
                <a16:creationId xmlns:a16="http://schemas.microsoft.com/office/drawing/2014/main" id="{AC512016-9C90-4C28-9C97-1F31E4F32C00}"/>
              </a:ext>
            </a:extLst>
          </p:cNvPr>
          <p:cNvSpPr>
            <a:spLocks noGrp="1"/>
          </p:cNvSpPr>
          <p:nvPr>
            <p:ph type="dt" sz="half" idx="10"/>
          </p:nvPr>
        </p:nvSpPr>
        <p:spPr/>
        <p:txBody>
          <a:bodyPr/>
          <a:lstStyle/>
          <a:p>
            <a:fld id="{6144BBBE-A14F-4267-9387-79144D7AA326}" type="datetimeFigureOut">
              <a:rPr lang="es-DO" smtClean="0"/>
              <a:t>4/4/2025</a:t>
            </a:fld>
            <a:endParaRPr lang="es-DO"/>
          </a:p>
        </p:txBody>
      </p:sp>
      <p:sp>
        <p:nvSpPr>
          <p:cNvPr id="5" name="Marcador de pie de página 4">
            <a:extLst>
              <a:ext uri="{FF2B5EF4-FFF2-40B4-BE49-F238E27FC236}">
                <a16:creationId xmlns:a16="http://schemas.microsoft.com/office/drawing/2014/main" id="{600E0D09-A280-4A13-BCFB-A995ACDF4F29}"/>
              </a:ext>
            </a:extLst>
          </p:cNvPr>
          <p:cNvSpPr>
            <a:spLocks noGrp="1"/>
          </p:cNvSpPr>
          <p:nvPr>
            <p:ph type="ftr" sz="quarter" idx="11"/>
          </p:nvPr>
        </p:nvSpPr>
        <p:spPr/>
        <p:txBody>
          <a:bodyPr/>
          <a:lstStyle/>
          <a:p>
            <a:endParaRPr lang="es-DO"/>
          </a:p>
        </p:txBody>
      </p:sp>
      <p:sp>
        <p:nvSpPr>
          <p:cNvPr id="6" name="Marcador de número de diapositiva 5">
            <a:extLst>
              <a:ext uri="{FF2B5EF4-FFF2-40B4-BE49-F238E27FC236}">
                <a16:creationId xmlns:a16="http://schemas.microsoft.com/office/drawing/2014/main" id="{8DF235A5-2F81-413C-B710-B4B52B0C3086}"/>
              </a:ext>
            </a:extLst>
          </p:cNvPr>
          <p:cNvSpPr>
            <a:spLocks noGrp="1"/>
          </p:cNvSpPr>
          <p:nvPr>
            <p:ph type="sldNum" sz="quarter" idx="12"/>
          </p:nvPr>
        </p:nvSpPr>
        <p:spPr/>
        <p:txBody>
          <a:bodyPr/>
          <a:lstStyle/>
          <a:p>
            <a:fld id="{CB938F71-2CE3-4224-938E-D8513A4F74D5}" type="slidenum">
              <a:rPr lang="es-DO" smtClean="0"/>
              <a:t>‹Nº›</a:t>
            </a:fld>
            <a:endParaRPr lang="es-DO"/>
          </a:p>
        </p:txBody>
      </p:sp>
    </p:spTree>
    <p:extLst>
      <p:ext uri="{BB962C8B-B14F-4D97-AF65-F5344CB8AC3E}">
        <p14:creationId xmlns:p14="http://schemas.microsoft.com/office/powerpoint/2010/main" val="1801703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B72933-2DB8-4E32-BF13-0D2607D891A4}"/>
              </a:ext>
            </a:extLst>
          </p:cNvPr>
          <p:cNvSpPr>
            <a:spLocks noGrp="1"/>
          </p:cNvSpPr>
          <p:nvPr>
            <p:ph type="title"/>
          </p:nvPr>
        </p:nvSpPr>
        <p:spPr/>
        <p:txBody>
          <a:bodyPr/>
          <a:lstStyle/>
          <a:p>
            <a:r>
              <a:rPr lang="es-ES"/>
              <a:t>Haga clic para modificar el estilo de título del patrón</a:t>
            </a:r>
            <a:endParaRPr lang="es-DO"/>
          </a:p>
        </p:txBody>
      </p:sp>
      <p:sp>
        <p:nvSpPr>
          <p:cNvPr id="3" name="Marcador de texto vertical 2">
            <a:extLst>
              <a:ext uri="{FF2B5EF4-FFF2-40B4-BE49-F238E27FC236}">
                <a16:creationId xmlns:a16="http://schemas.microsoft.com/office/drawing/2014/main" id="{F6A4601F-476D-4791-8529-D134A9292681}"/>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DO"/>
          </a:p>
        </p:txBody>
      </p:sp>
      <p:sp>
        <p:nvSpPr>
          <p:cNvPr id="4" name="Marcador de fecha 3">
            <a:extLst>
              <a:ext uri="{FF2B5EF4-FFF2-40B4-BE49-F238E27FC236}">
                <a16:creationId xmlns:a16="http://schemas.microsoft.com/office/drawing/2014/main" id="{7979C20F-21FB-4510-B0F8-79AE11B34150}"/>
              </a:ext>
            </a:extLst>
          </p:cNvPr>
          <p:cNvSpPr>
            <a:spLocks noGrp="1"/>
          </p:cNvSpPr>
          <p:nvPr>
            <p:ph type="dt" sz="half" idx="10"/>
          </p:nvPr>
        </p:nvSpPr>
        <p:spPr/>
        <p:txBody>
          <a:bodyPr/>
          <a:lstStyle/>
          <a:p>
            <a:fld id="{6144BBBE-A14F-4267-9387-79144D7AA326}" type="datetimeFigureOut">
              <a:rPr lang="es-DO" smtClean="0"/>
              <a:t>4/4/2025</a:t>
            </a:fld>
            <a:endParaRPr lang="es-DO"/>
          </a:p>
        </p:txBody>
      </p:sp>
      <p:sp>
        <p:nvSpPr>
          <p:cNvPr id="5" name="Marcador de pie de página 4">
            <a:extLst>
              <a:ext uri="{FF2B5EF4-FFF2-40B4-BE49-F238E27FC236}">
                <a16:creationId xmlns:a16="http://schemas.microsoft.com/office/drawing/2014/main" id="{F4B514CB-D085-45CA-A746-0FD8FFD0B5CF}"/>
              </a:ext>
            </a:extLst>
          </p:cNvPr>
          <p:cNvSpPr>
            <a:spLocks noGrp="1"/>
          </p:cNvSpPr>
          <p:nvPr>
            <p:ph type="ftr" sz="quarter" idx="11"/>
          </p:nvPr>
        </p:nvSpPr>
        <p:spPr/>
        <p:txBody>
          <a:bodyPr/>
          <a:lstStyle/>
          <a:p>
            <a:endParaRPr lang="es-DO"/>
          </a:p>
        </p:txBody>
      </p:sp>
      <p:sp>
        <p:nvSpPr>
          <p:cNvPr id="6" name="Marcador de número de diapositiva 5">
            <a:extLst>
              <a:ext uri="{FF2B5EF4-FFF2-40B4-BE49-F238E27FC236}">
                <a16:creationId xmlns:a16="http://schemas.microsoft.com/office/drawing/2014/main" id="{4093B742-8CAB-4572-9D9D-DA2255F155DF}"/>
              </a:ext>
            </a:extLst>
          </p:cNvPr>
          <p:cNvSpPr>
            <a:spLocks noGrp="1"/>
          </p:cNvSpPr>
          <p:nvPr>
            <p:ph type="sldNum" sz="quarter" idx="12"/>
          </p:nvPr>
        </p:nvSpPr>
        <p:spPr/>
        <p:txBody>
          <a:bodyPr/>
          <a:lstStyle/>
          <a:p>
            <a:fld id="{CB938F71-2CE3-4224-938E-D8513A4F74D5}" type="slidenum">
              <a:rPr lang="es-DO" smtClean="0"/>
              <a:t>‹Nº›</a:t>
            </a:fld>
            <a:endParaRPr lang="es-DO"/>
          </a:p>
        </p:txBody>
      </p:sp>
    </p:spTree>
    <p:extLst>
      <p:ext uri="{BB962C8B-B14F-4D97-AF65-F5344CB8AC3E}">
        <p14:creationId xmlns:p14="http://schemas.microsoft.com/office/powerpoint/2010/main" val="209698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5D1DCEB-41AE-47F0-BA94-E01185A1FA1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DO"/>
          </a:p>
        </p:txBody>
      </p:sp>
      <p:sp>
        <p:nvSpPr>
          <p:cNvPr id="3" name="Marcador de texto vertical 2">
            <a:extLst>
              <a:ext uri="{FF2B5EF4-FFF2-40B4-BE49-F238E27FC236}">
                <a16:creationId xmlns:a16="http://schemas.microsoft.com/office/drawing/2014/main" id="{A52DE7CD-35EA-49FC-BA5F-85020D5D14F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DO"/>
          </a:p>
        </p:txBody>
      </p:sp>
      <p:sp>
        <p:nvSpPr>
          <p:cNvPr id="4" name="Marcador de fecha 3">
            <a:extLst>
              <a:ext uri="{FF2B5EF4-FFF2-40B4-BE49-F238E27FC236}">
                <a16:creationId xmlns:a16="http://schemas.microsoft.com/office/drawing/2014/main" id="{A0DDFA84-23AE-4A3C-BB6F-5319C6180E6B}"/>
              </a:ext>
            </a:extLst>
          </p:cNvPr>
          <p:cNvSpPr>
            <a:spLocks noGrp="1"/>
          </p:cNvSpPr>
          <p:nvPr>
            <p:ph type="dt" sz="half" idx="10"/>
          </p:nvPr>
        </p:nvSpPr>
        <p:spPr/>
        <p:txBody>
          <a:bodyPr/>
          <a:lstStyle/>
          <a:p>
            <a:fld id="{6144BBBE-A14F-4267-9387-79144D7AA326}" type="datetimeFigureOut">
              <a:rPr lang="es-DO" smtClean="0"/>
              <a:t>4/4/2025</a:t>
            </a:fld>
            <a:endParaRPr lang="es-DO"/>
          </a:p>
        </p:txBody>
      </p:sp>
      <p:sp>
        <p:nvSpPr>
          <p:cNvPr id="5" name="Marcador de pie de página 4">
            <a:extLst>
              <a:ext uri="{FF2B5EF4-FFF2-40B4-BE49-F238E27FC236}">
                <a16:creationId xmlns:a16="http://schemas.microsoft.com/office/drawing/2014/main" id="{4791CC5D-E574-4083-BF6B-64311A566EEA}"/>
              </a:ext>
            </a:extLst>
          </p:cNvPr>
          <p:cNvSpPr>
            <a:spLocks noGrp="1"/>
          </p:cNvSpPr>
          <p:nvPr>
            <p:ph type="ftr" sz="quarter" idx="11"/>
          </p:nvPr>
        </p:nvSpPr>
        <p:spPr/>
        <p:txBody>
          <a:bodyPr/>
          <a:lstStyle/>
          <a:p>
            <a:endParaRPr lang="es-DO"/>
          </a:p>
        </p:txBody>
      </p:sp>
      <p:sp>
        <p:nvSpPr>
          <p:cNvPr id="6" name="Marcador de número de diapositiva 5">
            <a:extLst>
              <a:ext uri="{FF2B5EF4-FFF2-40B4-BE49-F238E27FC236}">
                <a16:creationId xmlns:a16="http://schemas.microsoft.com/office/drawing/2014/main" id="{FBEF729F-FDC0-49C4-BB98-6F7DEBA75A93}"/>
              </a:ext>
            </a:extLst>
          </p:cNvPr>
          <p:cNvSpPr>
            <a:spLocks noGrp="1"/>
          </p:cNvSpPr>
          <p:nvPr>
            <p:ph type="sldNum" sz="quarter" idx="12"/>
          </p:nvPr>
        </p:nvSpPr>
        <p:spPr/>
        <p:txBody>
          <a:bodyPr/>
          <a:lstStyle/>
          <a:p>
            <a:fld id="{CB938F71-2CE3-4224-938E-D8513A4F74D5}" type="slidenum">
              <a:rPr lang="es-DO" smtClean="0"/>
              <a:t>‹Nº›</a:t>
            </a:fld>
            <a:endParaRPr lang="es-DO"/>
          </a:p>
        </p:txBody>
      </p:sp>
    </p:spTree>
    <p:extLst>
      <p:ext uri="{BB962C8B-B14F-4D97-AF65-F5344CB8AC3E}">
        <p14:creationId xmlns:p14="http://schemas.microsoft.com/office/powerpoint/2010/main" val="3528589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E2EF4E-D7A4-424E-98E4-CED235415556}"/>
              </a:ext>
            </a:extLst>
          </p:cNvPr>
          <p:cNvSpPr>
            <a:spLocks noGrp="1"/>
          </p:cNvSpPr>
          <p:nvPr>
            <p:ph type="title"/>
          </p:nvPr>
        </p:nvSpPr>
        <p:spPr/>
        <p:txBody>
          <a:bodyPr/>
          <a:lstStyle/>
          <a:p>
            <a:r>
              <a:rPr lang="es-ES"/>
              <a:t>Haga clic para modificar el estilo de título del patrón</a:t>
            </a:r>
            <a:endParaRPr lang="es-DO"/>
          </a:p>
        </p:txBody>
      </p:sp>
      <p:sp>
        <p:nvSpPr>
          <p:cNvPr id="3" name="Marcador de contenido 2">
            <a:extLst>
              <a:ext uri="{FF2B5EF4-FFF2-40B4-BE49-F238E27FC236}">
                <a16:creationId xmlns:a16="http://schemas.microsoft.com/office/drawing/2014/main" id="{A543EA6D-A869-4CA8-8677-5785B72D89EE}"/>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DO"/>
          </a:p>
        </p:txBody>
      </p:sp>
      <p:sp>
        <p:nvSpPr>
          <p:cNvPr id="4" name="Marcador de fecha 3">
            <a:extLst>
              <a:ext uri="{FF2B5EF4-FFF2-40B4-BE49-F238E27FC236}">
                <a16:creationId xmlns:a16="http://schemas.microsoft.com/office/drawing/2014/main" id="{1FE10AB4-6357-4783-8DA5-ED048EF83389}"/>
              </a:ext>
            </a:extLst>
          </p:cNvPr>
          <p:cNvSpPr>
            <a:spLocks noGrp="1"/>
          </p:cNvSpPr>
          <p:nvPr>
            <p:ph type="dt" sz="half" idx="10"/>
          </p:nvPr>
        </p:nvSpPr>
        <p:spPr/>
        <p:txBody>
          <a:bodyPr/>
          <a:lstStyle/>
          <a:p>
            <a:fld id="{6144BBBE-A14F-4267-9387-79144D7AA326}" type="datetimeFigureOut">
              <a:rPr lang="es-DO" smtClean="0"/>
              <a:t>4/4/2025</a:t>
            </a:fld>
            <a:endParaRPr lang="es-DO"/>
          </a:p>
        </p:txBody>
      </p:sp>
      <p:sp>
        <p:nvSpPr>
          <p:cNvPr id="5" name="Marcador de pie de página 4">
            <a:extLst>
              <a:ext uri="{FF2B5EF4-FFF2-40B4-BE49-F238E27FC236}">
                <a16:creationId xmlns:a16="http://schemas.microsoft.com/office/drawing/2014/main" id="{83A1D7D6-AD69-41E3-AD65-31427259A927}"/>
              </a:ext>
            </a:extLst>
          </p:cNvPr>
          <p:cNvSpPr>
            <a:spLocks noGrp="1"/>
          </p:cNvSpPr>
          <p:nvPr>
            <p:ph type="ftr" sz="quarter" idx="11"/>
          </p:nvPr>
        </p:nvSpPr>
        <p:spPr/>
        <p:txBody>
          <a:bodyPr/>
          <a:lstStyle/>
          <a:p>
            <a:endParaRPr lang="es-DO"/>
          </a:p>
        </p:txBody>
      </p:sp>
      <p:sp>
        <p:nvSpPr>
          <p:cNvPr id="6" name="Marcador de número de diapositiva 5">
            <a:extLst>
              <a:ext uri="{FF2B5EF4-FFF2-40B4-BE49-F238E27FC236}">
                <a16:creationId xmlns:a16="http://schemas.microsoft.com/office/drawing/2014/main" id="{97E6D036-3442-4763-AFB7-DEB267A70818}"/>
              </a:ext>
            </a:extLst>
          </p:cNvPr>
          <p:cNvSpPr>
            <a:spLocks noGrp="1"/>
          </p:cNvSpPr>
          <p:nvPr>
            <p:ph type="sldNum" sz="quarter" idx="12"/>
          </p:nvPr>
        </p:nvSpPr>
        <p:spPr/>
        <p:txBody>
          <a:bodyPr/>
          <a:lstStyle/>
          <a:p>
            <a:fld id="{CB938F71-2CE3-4224-938E-D8513A4F74D5}" type="slidenum">
              <a:rPr lang="es-DO" smtClean="0"/>
              <a:t>‹Nº›</a:t>
            </a:fld>
            <a:endParaRPr lang="es-DO"/>
          </a:p>
        </p:txBody>
      </p:sp>
    </p:spTree>
    <p:extLst>
      <p:ext uri="{BB962C8B-B14F-4D97-AF65-F5344CB8AC3E}">
        <p14:creationId xmlns:p14="http://schemas.microsoft.com/office/powerpoint/2010/main" val="2611698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B2A18F-48E9-4323-8379-03B770A18EB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DO"/>
          </a:p>
        </p:txBody>
      </p:sp>
      <p:sp>
        <p:nvSpPr>
          <p:cNvPr id="3" name="Marcador de texto 2">
            <a:extLst>
              <a:ext uri="{FF2B5EF4-FFF2-40B4-BE49-F238E27FC236}">
                <a16:creationId xmlns:a16="http://schemas.microsoft.com/office/drawing/2014/main" id="{F32E387E-3A35-4543-AACF-AA816EE969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F4FE352-EFBB-4E4F-82C3-8525017D8D41}"/>
              </a:ext>
            </a:extLst>
          </p:cNvPr>
          <p:cNvSpPr>
            <a:spLocks noGrp="1"/>
          </p:cNvSpPr>
          <p:nvPr>
            <p:ph type="dt" sz="half" idx="10"/>
          </p:nvPr>
        </p:nvSpPr>
        <p:spPr/>
        <p:txBody>
          <a:bodyPr/>
          <a:lstStyle/>
          <a:p>
            <a:fld id="{6144BBBE-A14F-4267-9387-79144D7AA326}" type="datetimeFigureOut">
              <a:rPr lang="es-DO" smtClean="0"/>
              <a:t>4/4/2025</a:t>
            </a:fld>
            <a:endParaRPr lang="es-DO"/>
          </a:p>
        </p:txBody>
      </p:sp>
      <p:sp>
        <p:nvSpPr>
          <p:cNvPr id="5" name="Marcador de pie de página 4">
            <a:extLst>
              <a:ext uri="{FF2B5EF4-FFF2-40B4-BE49-F238E27FC236}">
                <a16:creationId xmlns:a16="http://schemas.microsoft.com/office/drawing/2014/main" id="{0DBD2B72-DD57-4EA0-92B5-666C98AC98D5}"/>
              </a:ext>
            </a:extLst>
          </p:cNvPr>
          <p:cNvSpPr>
            <a:spLocks noGrp="1"/>
          </p:cNvSpPr>
          <p:nvPr>
            <p:ph type="ftr" sz="quarter" idx="11"/>
          </p:nvPr>
        </p:nvSpPr>
        <p:spPr/>
        <p:txBody>
          <a:bodyPr/>
          <a:lstStyle/>
          <a:p>
            <a:endParaRPr lang="es-DO"/>
          </a:p>
        </p:txBody>
      </p:sp>
      <p:sp>
        <p:nvSpPr>
          <p:cNvPr id="6" name="Marcador de número de diapositiva 5">
            <a:extLst>
              <a:ext uri="{FF2B5EF4-FFF2-40B4-BE49-F238E27FC236}">
                <a16:creationId xmlns:a16="http://schemas.microsoft.com/office/drawing/2014/main" id="{63875A97-F268-49A9-9E2E-E88E00ACCE25}"/>
              </a:ext>
            </a:extLst>
          </p:cNvPr>
          <p:cNvSpPr>
            <a:spLocks noGrp="1"/>
          </p:cNvSpPr>
          <p:nvPr>
            <p:ph type="sldNum" sz="quarter" idx="12"/>
          </p:nvPr>
        </p:nvSpPr>
        <p:spPr/>
        <p:txBody>
          <a:bodyPr/>
          <a:lstStyle/>
          <a:p>
            <a:fld id="{CB938F71-2CE3-4224-938E-D8513A4F74D5}" type="slidenum">
              <a:rPr lang="es-DO" smtClean="0"/>
              <a:t>‹Nº›</a:t>
            </a:fld>
            <a:endParaRPr lang="es-DO"/>
          </a:p>
        </p:txBody>
      </p:sp>
    </p:spTree>
    <p:extLst>
      <p:ext uri="{BB962C8B-B14F-4D97-AF65-F5344CB8AC3E}">
        <p14:creationId xmlns:p14="http://schemas.microsoft.com/office/powerpoint/2010/main" val="3704960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DED1CC-F13A-40AF-91C3-ADF3FDDEEC64}"/>
              </a:ext>
            </a:extLst>
          </p:cNvPr>
          <p:cNvSpPr>
            <a:spLocks noGrp="1"/>
          </p:cNvSpPr>
          <p:nvPr>
            <p:ph type="title"/>
          </p:nvPr>
        </p:nvSpPr>
        <p:spPr/>
        <p:txBody>
          <a:bodyPr/>
          <a:lstStyle/>
          <a:p>
            <a:r>
              <a:rPr lang="es-ES"/>
              <a:t>Haga clic para modificar el estilo de título del patrón</a:t>
            </a:r>
            <a:endParaRPr lang="es-DO"/>
          </a:p>
        </p:txBody>
      </p:sp>
      <p:sp>
        <p:nvSpPr>
          <p:cNvPr id="3" name="Marcador de contenido 2">
            <a:extLst>
              <a:ext uri="{FF2B5EF4-FFF2-40B4-BE49-F238E27FC236}">
                <a16:creationId xmlns:a16="http://schemas.microsoft.com/office/drawing/2014/main" id="{C4FAC54F-5904-48B3-9176-93477A0C48B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DO"/>
          </a:p>
        </p:txBody>
      </p:sp>
      <p:sp>
        <p:nvSpPr>
          <p:cNvPr id="4" name="Marcador de contenido 3">
            <a:extLst>
              <a:ext uri="{FF2B5EF4-FFF2-40B4-BE49-F238E27FC236}">
                <a16:creationId xmlns:a16="http://schemas.microsoft.com/office/drawing/2014/main" id="{37D73861-E1C8-48AF-A143-C8FE59B44AE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DO"/>
          </a:p>
        </p:txBody>
      </p:sp>
      <p:sp>
        <p:nvSpPr>
          <p:cNvPr id="5" name="Marcador de fecha 4">
            <a:extLst>
              <a:ext uri="{FF2B5EF4-FFF2-40B4-BE49-F238E27FC236}">
                <a16:creationId xmlns:a16="http://schemas.microsoft.com/office/drawing/2014/main" id="{9852DF47-BBF1-46E8-8E30-6E14C9CA72B4}"/>
              </a:ext>
            </a:extLst>
          </p:cNvPr>
          <p:cNvSpPr>
            <a:spLocks noGrp="1"/>
          </p:cNvSpPr>
          <p:nvPr>
            <p:ph type="dt" sz="half" idx="10"/>
          </p:nvPr>
        </p:nvSpPr>
        <p:spPr/>
        <p:txBody>
          <a:bodyPr/>
          <a:lstStyle/>
          <a:p>
            <a:fld id="{6144BBBE-A14F-4267-9387-79144D7AA326}" type="datetimeFigureOut">
              <a:rPr lang="es-DO" smtClean="0"/>
              <a:t>4/4/2025</a:t>
            </a:fld>
            <a:endParaRPr lang="es-DO"/>
          </a:p>
        </p:txBody>
      </p:sp>
      <p:sp>
        <p:nvSpPr>
          <p:cNvPr id="6" name="Marcador de pie de página 5">
            <a:extLst>
              <a:ext uri="{FF2B5EF4-FFF2-40B4-BE49-F238E27FC236}">
                <a16:creationId xmlns:a16="http://schemas.microsoft.com/office/drawing/2014/main" id="{00830F20-8FD3-4211-8202-6BF1C27E7673}"/>
              </a:ext>
            </a:extLst>
          </p:cNvPr>
          <p:cNvSpPr>
            <a:spLocks noGrp="1"/>
          </p:cNvSpPr>
          <p:nvPr>
            <p:ph type="ftr" sz="quarter" idx="11"/>
          </p:nvPr>
        </p:nvSpPr>
        <p:spPr/>
        <p:txBody>
          <a:bodyPr/>
          <a:lstStyle/>
          <a:p>
            <a:endParaRPr lang="es-DO"/>
          </a:p>
        </p:txBody>
      </p:sp>
      <p:sp>
        <p:nvSpPr>
          <p:cNvPr id="7" name="Marcador de número de diapositiva 6">
            <a:extLst>
              <a:ext uri="{FF2B5EF4-FFF2-40B4-BE49-F238E27FC236}">
                <a16:creationId xmlns:a16="http://schemas.microsoft.com/office/drawing/2014/main" id="{E3C27479-549E-4F95-8BDD-31E385BC0B4A}"/>
              </a:ext>
            </a:extLst>
          </p:cNvPr>
          <p:cNvSpPr>
            <a:spLocks noGrp="1"/>
          </p:cNvSpPr>
          <p:nvPr>
            <p:ph type="sldNum" sz="quarter" idx="12"/>
          </p:nvPr>
        </p:nvSpPr>
        <p:spPr/>
        <p:txBody>
          <a:bodyPr/>
          <a:lstStyle/>
          <a:p>
            <a:fld id="{CB938F71-2CE3-4224-938E-D8513A4F74D5}" type="slidenum">
              <a:rPr lang="es-DO" smtClean="0"/>
              <a:t>‹Nº›</a:t>
            </a:fld>
            <a:endParaRPr lang="es-DO"/>
          </a:p>
        </p:txBody>
      </p:sp>
    </p:spTree>
    <p:extLst>
      <p:ext uri="{BB962C8B-B14F-4D97-AF65-F5344CB8AC3E}">
        <p14:creationId xmlns:p14="http://schemas.microsoft.com/office/powerpoint/2010/main" val="1786660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7E2E6D-F42A-48CA-91A7-F528BF86B64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DO"/>
          </a:p>
        </p:txBody>
      </p:sp>
      <p:sp>
        <p:nvSpPr>
          <p:cNvPr id="3" name="Marcador de texto 2">
            <a:extLst>
              <a:ext uri="{FF2B5EF4-FFF2-40B4-BE49-F238E27FC236}">
                <a16:creationId xmlns:a16="http://schemas.microsoft.com/office/drawing/2014/main" id="{734AE2DF-08B4-45FE-B8D0-659F2E1A1D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516E390-783B-4643-8243-DD10C99676A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DO"/>
          </a:p>
        </p:txBody>
      </p:sp>
      <p:sp>
        <p:nvSpPr>
          <p:cNvPr id="5" name="Marcador de texto 4">
            <a:extLst>
              <a:ext uri="{FF2B5EF4-FFF2-40B4-BE49-F238E27FC236}">
                <a16:creationId xmlns:a16="http://schemas.microsoft.com/office/drawing/2014/main" id="{C67CF7F3-7C79-49DB-90BF-F7CB666DF8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BF57E85-DDEB-4C75-ACB3-FD128DD3000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DO"/>
          </a:p>
        </p:txBody>
      </p:sp>
      <p:sp>
        <p:nvSpPr>
          <p:cNvPr id="7" name="Marcador de fecha 6">
            <a:extLst>
              <a:ext uri="{FF2B5EF4-FFF2-40B4-BE49-F238E27FC236}">
                <a16:creationId xmlns:a16="http://schemas.microsoft.com/office/drawing/2014/main" id="{5F4B6C59-7BC1-4CE3-9113-79AA6253EE1F}"/>
              </a:ext>
            </a:extLst>
          </p:cNvPr>
          <p:cNvSpPr>
            <a:spLocks noGrp="1"/>
          </p:cNvSpPr>
          <p:nvPr>
            <p:ph type="dt" sz="half" idx="10"/>
          </p:nvPr>
        </p:nvSpPr>
        <p:spPr/>
        <p:txBody>
          <a:bodyPr/>
          <a:lstStyle/>
          <a:p>
            <a:fld id="{6144BBBE-A14F-4267-9387-79144D7AA326}" type="datetimeFigureOut">
              <a:rPr lang="es-DO" smtClean="0"/>
              <a:t>4/4/2025</a:t>
            </a:fld>
            <a:endParaRPr lang="es-DO"/>
          </a:p>
        </p:txBody>
      </p:sp>
      <p:sp>
        <p:nvSpPr>
          <p:cNvPr id="8" name="Marcador de pie de página 7">
            <a:extLst>
              <a:ext uri="{FF2B5EF4-FFF2-40B4-BE49-F238E27FC236}">
                <a16:creationId xmlns:a16="http://schemas.microsoft.com/office/drawing/2014/main" id="{D09C6BAA-9E06-4FAF-9898-02E397ECC64A}"/>
              </a:ext>
            </a:extLst>
          </p:cNvPr>
          <p:cNvSpPr>
            <a:spLocks noGrp="1"/>
          </p:cNvSpPr>
          <p:nvPr>
            <p:ph type="ftr" sz="quarter" idx="11"/>
          </p:nvPr>
        </p:nvSpPr>
        <p:spPr/>
        <p:txBody>
          <a:bodyPr/>
          <a:lstStyle/>
          <a:p>
            <a:endParaRPr lang="es-DO"/>
          </a:p>
        </p:txBody>
      </p:sp>
      <p:sp>
        <p:nvSpPr>
          <p:cNvPr id="9" name="Marcador de número de diapositiva 8">
            <a:extLst>
              <a:ext uri="{FF2B5EF4-FFF2-40B4-BE49-F238E27FC236}">
                <a16:creationId xmlns:a16="http://schemas.microsoft.com/office/drawing/2014/main" id="{A997E54D-5F5B-43D7-8CCB-6E35020744FD}"/>
              </a:ext>
            </a:extLst>
          </p:cNvPr>
          <p:cNvSpPr>
            <a:spLocks noGrp="1"/>
          </p:cNvSpPr>
          <p:nvPr>
            <p:ph type="sldNum" sz="quarter" idx="12"/>
          </p:nvPr>
        </p:nvSpPr>
        <p:spPr/>
        <p:txBody>
          <a:bodyPr/>
          <a:lstStyle/>
          <a:p>
            <a:fld id="{CB938F71-2CE3-4224-938E-D8513A4F74D5}" type="slidenum">
              <a:rPr lang="es-DO" smtClean="0"/>
              <a:t>‹Nº›</a:t>
            </a:fld>
            <a:endParaRPr lang="es-DO"/>
          </a:p>
        </p:txBody>
      </p:sp>
    </p:spTree>
    <p:extLst>
      <p:ext uri="{BB962C8B-B14F-4D97-AF65-F5344CB8AC3E}">
        <p14:creationId xmlns:p14="http://schemas.microsoft.com/office/powerpoint/2010/main" val="1834605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85D7FA-79AF-449B-9F81-F30D92FB21B0}"/>
              </a:ext>
            </a:extLst>
          </p:cNvPr>
          <p:cNvSpPr>
            <a:spLocks noGrp="1"/>
          </p:cNvSpPr>
          <p:nvPr>
            <p:ph type="title"/>
          </p:nvPr>
        </p:nvSpPr>
        <p:spPr/>
        <p:txBody>
          <a:bodyPr/>
          <a:lstStyle/>
          <a:p>
            <a:r>
              <a:rPr lang="es-ES"/>
              <a:t>Haga clic para modificar el estilo de título del patrón</a:t>
            </a:r>
            <a:endParaRPr lang="es-DO"/>
          </a:p>
        </p:txBody>
      </p:sp>
      <p:sp>
        <p:nvSpPr>
          <p:cNvPr id="3" name="Marcador de fecha 2">
            <a:extLst>
              <a:ext uri="{FF2B5EF4-FFF2-40B4-BE49-F238E27FC236}">
                <a16:creationId xmlns:a16="http://schemas.microsoft.com/office/drawing/2014/main" id="{A43E3930-4D5A-4EDC-9017-5AA8213B0DDE}"/>
              </a:ext>
            </a:extLst>
          </p:cNvPr>
          <p:cNvSpPr>
            <a:spLocks noGrp="1"/>
          </p:cNvSpPr>
          <p:nvPr>
            <p:ph type="dt" sz="half" idx="10"/>
          </p:nvPr>
        </p:nvSpPr>
        <p:spPr/>
        <p:txBody>
          <a:bodyPr/>
          <a:lstStyle/>
          <a:p>
            <a:fld id="{6144BBBE-A14F-4267-9387-79144D7AA326}" type="datetimeFigureOut">
              <a:rPr lang="es-DO" smtClean="0"/>
              <a:t>4/4/2025</a:t>
            </a:fld>
            <a:endParaRPr lang="es-DO"/>
          </a:p>
        </p:txBody>
      </p:sp>
      <p:sp>
        <p:nvSpPr>
          <p:cNvPr id="4" name="Marcador de pie de página 3">
            <a:extLst>
              <a:ext uri="{FF2B5EF4-FFF2-40B4-BE49-F238E27FC236}">
                <a16:creationId xmlns:a16="http://schemas.microsoft.com/office/drawing/2014/main" id="{702B0CBC-B411-4355-9C0F-D8801EB99E04}"/>
              </a:ext>
            </a:extLst>
          </p:cNvPr>
          <p:cNvSpPr>
            <a:spLocks noGrp="1"/>
          </p:cNvSpPr>
          <p:nvPr>
            <p:ph type="ftr" sz="quarter" idx="11"/>
          </p:nvPr>
        </p:nvSpPr>
        <p:spPr/>
        <p:txBody>
          <a:bodyPr/>
          <a:lstStyle/>
          <a:p>
            <a:endParaRPr lang="es-DO"/>
          </a:p>
        </p:txBody>
      </p:sp>
      <p:sp>
        <p:nvSpPr>
          <p:cNvPr id="5" name="Marcador de número de diapositiva 4">
            <a:extLst>
              <a:ext uri="{FF2B5EF4-FFF2-40B4-BE49-F238E27FC236}">
                <a16:creationId xmlns:a16="http://schemas.microsoft.com/office/drawing/2014/main" id="{DC34BC14-3A7E-4941-8137-91383A846AB2}"/>
              </a:ext>
            </a:extLst>
          </p:cNvPr>
          <p:cNvSpPr>
            <a:spLocks noGrp="1"/>
          </p:cNvSpPr>
          <p:nvPr>
            <p:ph type="sldNum" sz="quarter" idx="12"/>
          </p:nvPr>
        </p:nvSpPr>
        <p:spPr/>
        <p:txBody>
          <a:bodyPr/>
          <a:lstStyle/>
          <a:p>
            <a:fld id="{CB938F71-2CE3-4224-938E-D8513A4F74D5}" type="slidenum">
              <a:rPr lang="es-DO" smtClean="0"/>
              <a:t>‹Nº›</a:t>
            </a:fld>
            <a:endParaRPr lang="es-DO"/>
          </a:p>
        </p:txBody>
      </p:sp>
    </p:spTree>
    <p:extLst>
      <p:ext uri="{BB962C8B-B14F-4D97-AF65-F5344CB8AC3E}">
        <p14:creationId xmlns:p14="http://schemas.microsoft.com/office/powerpoint/2010/main" val="186567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82179B3-DBA4-4583-872D-3D47886387C4}"/>
              </a:ext>
            </a:extLst>
          </p:cNvPr>
          <p:cNvSpPr>
            <a:spLocks noGrp="1"/>
          </p:cNvSpPr>
          <p:nvPr>
            <p:ph type="dt" sz="half" idx="10"/>
          </p:nvPr>
        </p:nvSpPr>
        <p:spPr/>
        <p:txBody>
          <a:bodyPr/>
          <a:lstStyle/>
          <a:p>
            <a:fld id="{6144BBBE-A14F-4267-9387-79144D7AA326}" type="datetimeFigureOut">
              <a:rPr lang="es-DO" smtClean="0"/>
              <a:t>4/4/2025</a:t>
            </a:fld>
            <a:endParaRPr lang="es-DO"/>
          </a:p>
        </p:txBody>
      </p:sp>
      <p:sp>
        <p:nvSpPr>
          <p:cNvPr id="3" name="Marcador de pie de página 2">
            <a:extLst>
              <a:ext uri="{FF2B5EF4-FFF2-40B4-BE49-F238E27FC236}">
                <a16:creationId xmlns:a16="http://schemas.microsoft.com/office/drawing/2014/main" id="{FBCD3074-3618-470F-80D7-C1DB4F93BCDD}"/>
              </a:ext>
            </a:extLst>
          </p:cNvPr>
          <p:cNvSpPr>
            <a:spLocks noGrp="1"/>
          </p:cNvSpPr>
          <p:nvPr>
            <p:ph type="ftr" sz="quarter" idx="11"/>
          </p:nvPr>
        </p:nvSpPr>
        <p:spPr/>
        <p:txBody>
          <a:bodyPr/>
          <a:lstStyle/>
          <a:p>
            <a:endParaRPr lang="es-DO"/>
          </a:p>
        </p:txBody>
      </p:sp>
      <p:sp>
        <p:nvSpPr>
          <p:cNvPr id="4" name="Marcador de número de diapositiva 3">
            <a:extLst>
              <a:ext uri="{FF2B5EF4-FFF2-40B4-BE49-F238E27FC236}">
                <a16:creationId xmlns:a16="http://schemas.microsoft.com/office/drawing/2014/main" id="{323FFAEE-1DCE-4C4F-A30F-3F51FC142195}"/>
              </a:ext>
            </a:extLst>
          </p:cNvPr>
          <p:cNvSpPr>
            <a:spLocks noGrp="1"/>
          </p:cNvSpPr>
          <p:nvPr>
            <p:ph type="sldNum" sz="quarter" idx="12"/>
          </p:nvPr>
        </p:nvSpPr>
        <p:spPr/>
        <p:txBody>
          <a:bodyPr/>
          <a:lstStyle/>
          <a:p>
            <a:fld id="{CB938F71-2CE3-4224-938E-D8513A4F74D5}" type="slidenum">
              <a:rPr lang="es-DO" smtClean="0"/>
              <a:t>‹Nº›</a:t>
            </a:fld>
            <a:endParaRPr lang="es-DO"/>
          </a:p>
        </p:txBody>
      </p:sp>
    </p:spTree>
    <p:extLst>
      <p:ext uri="{BB962C8B-B14F-4D97-AF65-F5344CB8AC3E}">
        <p14:creationId xmlns:p14="http://schemas.microsoft.com/office/powerpoint/2010/main" val="3933091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03C541-54EB-473B-80C6-B4B521CCBBB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DO"/>
          </a:p>
        </p:txBody>
      </p:sp>
      <p:sp>
        <p:nvSpPr>
          <p:cNvPr id="3" name="Marcador de contenido 2">
            <a:extLst>
              <a:ext uri="{FF2B5EF4-FFF2-40B4-BE49-F238E27FC236}">
                <a16:creationId xmlns:a16="http://schemas.microsoft.com/office/drawing/2014/main" id="{4836CAA2-7857-48BC-A2F7-AA5AB2FA4B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DO"/>
          </a:p>
        </p:txBody>
      </p:sp>
      <p:sp>
        <p:nvSpPr>
          <p:cNvPr id="4" name="Marcador de texto 3">
            <a:extLst>
              <a:ext uri="{FF2B5EF4-FFF2-40B4-BE49-F238E27FC236}">
                <a16:creationId xmlns:a16="http://schemas.microsoft.com/office/drawing/2014/main" id="{22DF46CA-E1B3-4ABE-A424-27C047252E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754714F-5664-452C-8A97-EC839967C05B}"/>
              </a:ext>
            </a:extLst>
          </p:cNvPr>
          <p:cNvSpPr>
            <a:spLocks noGrp="1"/>
          </p:cNvSpPr>
          <p:nvPr>
            <p:ph type="dt" sz="half" idx="10"/>
          </p:nvPr>
        </p:nvSpPr>
        <p:spPr/>
        <p:txBody>
          <a:bodyPr/>
          <a:lstStyle/>
          <a:p>
            <a:fld id="{6144BBBE-A14F-4267-9387-79144D7AA326}" type="datetimeFigureOut">
              <a:rPr lang="es-DO" smtClean="0"/>
              <a:t>4/4/2025</a:t>
            </a:fld>
            <a:endParaRPr lang="es-DO"/>
          </a:p>
        </p:txBody>
      </p:sp>
      <p:sp>
        <p:nvSpPr>
          <p:cNvPr id="6" name="Marcador de pie de página 5">
            <a:extLst>
              <a:ext uri="{FF2B5EF4-FFF2-40B4-BE49-F238E27FC236}">
                <a16:creationId xmlns:a16="http://schemas.microsoft.com/office/drawing/2014/main" id="{4F8637A3-7E63-4040-B8C4-4832E523C23D}"/>
              </a:ext>
            </a:extLst>
          </p:cNvPr>
          <p:cNvSpPr>
            <a:spLocks noGrp="1"/>
          </p:cNvSpPr>
          <p:nvPr>
            <p:ph type="ftr" sz="quarter" idx="11"/>
          </p:nvPr>
        </p:nvSpPr>
        <p:spPr/>
        <p:txBody>
          <a:bodyPr/>
          <a:lstStyle/>
          <a:p>
            <a:endParaRPr lang="es-DO"/>
          </a:p>
        </p:txBody>
      </p:sp>
      <p:sp>
        <p:nvSpPr>
          <p:cNvPr id="7" name="Marcador de número de diapositiva 6">
            <a:extLst>
              <a:ext uri="{FF2B5EF4-FFF2-40B4-BE49-F238E27FC236}">
                <a16:creationId xmlns:a16="http://schemas.microsoft.com/office/drawing/2014/main" id="{48C41E9A-42F0-46B7-BAB6-3B48823273BD}"/>
              </a:ext>
            </a:extLst>
          </p:cNvPr>
          <p:cNvSpPr>
            <a:spLocks noGrp="1"/>
          </p:cNvSpPr>
          <p:nvPr>
            <p:ph type="sldNum" sz="quarter" idx="12"/>
          </p:nvPr>
        </p:nvSpPr>
        <p:spPr/>
        <p:txBody>
          <a:bodyPr/>
          <a:lstStyle/>
          <a:p>
            <a:fld id="{CB938F71-2CE3-4224-938E-D8513A4F74D5}" type="slidenum">
              <a:rPr lang="es-DO" smtClean="0"/>
              <a:t>‹Nº›</a:t>
            </a:fld>
            <a:endParaRPr lang="es-DO"/>
          </a:p>
        </p:txBody>
      </p:sp>
    </p:spTree>
    <p:extLst>
      <p:ext uri="{BB962C8B-B14F-4D97-AF65-F5344CB8AC3E}">
        <p14:creationId xmlns:p14="http://schemas.microsoft.com/office/powerpoint/2010/main" val="1165198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C20443-78AF-4557-9697-CF481A3FA43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DO"/>
          </a:p>
        </p:txBody>
      </p:sp>
      <p:sp>
        <p:nvSpPr>
          <p:cNvPr id="3" name="Marcador de posición de imagen 2">
            <a:extLst>
              <a:ext uri="{FF2B5EF4-FFF2-40B4-BE49-F238E27FC236}">
                <a16:creationId xmlns:a16="http://schemas.microsoft.com/office/drawing/2014/main" id="{593E7DB5-E7AF-451B-B93D-0FDEADC227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DO"/>
          </a:p>
        </p:txBody>
      </p:sp>
      <p:sp>
        <p:nvSpPr>
          <p:cNvPr id="4" name="Marcador de texto 3">
            <a:extLst>
              <a:ext uri="{FF2B5EF4-FFF2-40B4-BE49-F238E27FC236}">
                <a16:creationId xmlns:a16="http://schemas.microsoft.com/office/drawing/2014/main" id="{EE8AEBC1-9FEC-4BBC-9510-339D5A030B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441F8E0-3CFC-4889-8190-4AADC50DD952}"/>
              </a:ext>
            </a:extLst>
          </p:cNvPr>
          <p:cNvSpPr>
            <a:spLocks noGrp="1"/>
          </p:cNvSpPr>
          <p:nvPr>
            <p:ph type="dt" sz="half" idx="10"/>
          </p:nvPr>
        </p:nvSpPr>
        <p:spPr/>
        <p:txBody>
          <a:bodyPr/>
          <a:lstStyle/>
          <a:p>
            <a:fld id="{6144BBBE-A14F-4267-9387-79144D7AA326}" type="datetimeFigureOut">
              <a:rPr lang="es-DO" smtClean="0"/>
              <a:t>4/4/2025</a:t>
            </a:fld>
            <a:endParaRPr lang="es-DO"/>
          </a:p>
        </p:txBody>
      </p:sp>
      <p:sp>
        <p:nvSpPr>
          <p:cNvPr id="6" name="Marcador de pie de página 5">
            <a:extLst>
              <a:ext uri="{FF2B5EF4-FFF2-40B4-BE49-F238E27FC236}">
                <a16:creationId xmlns:a16="http://schemas.microsoft.com/office/drawing/2014/main" id="{D7E9849D-165D-4620-B095-307076418759}"/>
              </a:ext>
            </a:extLst>
          </p:cNvPr>
          <p:cNvSpPr>
            <a:spLocks noGrp="1"/>
          </p:cNvSpPr>
          <p:nvPr>
            <p:ph type="ftr" sz="quarter" idx="11"/>
          </p:nvPr>
        </p:nvSpPr>
        <p:spPr/>
        <p:txBody>
          <a:bodyPr/>
          <a:lstStyle/>
          <a:p>
            <a:endParaRPr lang="es-DO"/>
          </a:p>
        </p:txBody>
      </p:sp>
      <p:sp>
        <p:nvSpPr>
          <p:cNvPr id="7" name="Marcador de número de diapositiva 6">
            <a:extLst>
              <a:ext uri="{FF2B5EF4-FFF2-40B4-BE49-F238E27FC236}">
                <a16:creationId xmlns:a16="http://schemas.microsoft.com/office/drawing/2014/main" id="{BCF3ADAC-4F16-4DF0-BF19-E2A189EC7712}"/>
              </a:ext>
            </a:extLst>
          </p:cNvPr>
          <p:cNvSpPr>
            <a:spLocks noGrp="1"/>
          </p:cNvSpPr>
          <p:nvPr>
            <p:ph type="sldNum" sz="quarter" idx="12"/>
          </p:nvPr>
        </p:nvSpPr>
        <p:spPr/>
        <p:txBody>
          <a:bodyPr/>
          <a:lstStyle/>
          <a:p>
            <a:fld id="{CB938F71-2CE3-4224-938E-D8513A4F74D5}" type="slidenum">
              <a:rPr lang="es-DO" smtClean="0"/>
              <a:t>‹Nº›</a:t>
            </a:fld>
            <a:endParaRPr lang="es-DO"/>
          </a:p>
        </p:txBody>
      </p:sp>
    </p:spTree>
    <p:extLst>
      <p:ext uri="{BB962C8B-B14F-4D97-AF65-F5344CB8AC3E}">
        <p14:creationId xmlns:p14="http://schemas.microsoft.com/office/powerpoint/2010/main" val="384913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651FB76-5123-4CC3-A7AE-300684973C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DO"/>
          </a:p>
        </p:txBody>
      </p:sp>
      <p:sp>
        <p:nvSpPr>
          <p:cNvPr id="3" name="Marcador de texto 2">
            <a:extLst>
              <a:ext uri="{FF2B5EF4-FFF2-40B4-BE49-F238E27FC236}">
                <a16:creationId xmlns:a16="http://schemas.microsoft.com/office/drawing/2014/main" id="{76E90A87-42B5-4993-B6BA-614DD80361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DO"/>
          </a:p>
        </p:txBody>
      </p:sp>
      <p:sp>
        <p:nvSpPr>
          <p:cNvPr id="4" name="Marcador de fecha 3">
            <a:extLst>
              <a:ext uri="{FF2B5EF4-FFF2-40B4-BE49-F238E27FC236}">
                <a16:creationId xmlns:a16="http://schemas.microsoft.com/office/drawing/2014/main" id="{93084046-16C9-49AE-8A86-B9666C12B5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44BBBE-A14F-4267-9387-79144D7AA326}" type="datetimeFigureOut">
              <a:rPr lang="es-DO" smtClean="0"/>
              <a:t>4/4/2025</a:t>
            </a:fld>
            <a:endParaRPr lang="es-DO"/>
          </a:p>
        </p:txBody>
      </p:sp>
      <p:sp>
        <p:nvSpPr>
          <p:cNvPr id="5" name="Marcador de pie de página 4">
            <a:extLst>
              <a:ext uri="{FF2B5EF4-FFF2-40B4-BE49-F238E27FC236}">
                <a16:creationId xmlns:a16="http://schemas.microsoft.com/office/drawing/2014/main" id="{9BAAFC9D-219E-4807-B6FA-E9839D8545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DO"/>
          </a:p>
        </p:txBody>
      </p:sp>
      <p:sp>
        <p:nvSpPr>
          <p:cNvPr id="6" name="Marcador de número de diapositiva 5">
            <a:extLst>
              <a:ext uri="{FF2B5EF4-FFF2-40B4-BE49-F238E27FC236}">
                <a16:creationId xmlns:a16="http://schemas.microsoft.com/office/drawing/2014/main" id="{B6679C80-37DE-4A54-B67F-C79DAD2225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938F71-2CE3-4224-938E-D8513A4F74D5}" type="slidenum">
              <a:rPr lang="es-DO" smtClean="0"/>
              <a:t>‹Nº›</a:t>
            </a:fld>
            <a:endParaRPr lang="es-DO"/>
          </a:p>
        </p:txBody>
      </p:sp>
    </p:spTree>
    <p:extLst>
      <p:ext uri="{BB962C8B-B14F-4D97-AF65-F5344CB8AC3E}">
        <p14:creationId xmlns:p14="http://schemas.microsoft.com/office/powerpoint/2010/main" val="1790274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D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3.gif"/><Relationship Id="rId3" Type="http://schemas.openxmlformats.org/officeDocument/2006/relationships/image" Target="../media/image2.png"/><Relationship Id="rId21" Type="http://schemas.openxmlformats.org/officeDocument/2006/relationships/image" Target="../media/image16.png"/><Relationship Id="rId7" Type="http://schemas.openxmlformats.org/officeDocument/2006/relationships/image" Target="../media/image5.png"/><Relationship Id="rId12" Type="http://schemas.microsoft.com/office/2007/relationships/hdphoto" Target="../media/hdphoto2.wdp"/><Relationship Id="rId17" Type="http://schemas.openxmlformats.org/officeDocument/2006/relationships/image" Target="../media/image12.png"/><Relationship Id="rId2" Type="http://schemas.openxmlformats.org/officeDocument/2006/relationships/image" Target="../media/image1.png"/><Relationship Id="rId16" Type="http://schemas.openxmlformats.org/officeDocument/2006/relationships/hyperlink" Target="https://www.youtube.com/@JuancitoPenaV" TargetMode="External"/><Relationship Id="rId20"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microsoft.com/office/2007/relationships/hdphoto" Target="../media/hdphoto3.wdp"/><Relationship Id="rId23" Type="http://schemas.openxmlformats.org/officeDocument/2006/relationships/image" Target="../media/image18.png"/><Relationship Id="rId10" Type="http://schemas.openxmlformats.org/officeDocument/2006/relationships/image" Target="../media/image8.png"/><Relationship Id="rId19"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7.png"/><Relationship Id="rId14" Type="http://schemas.openxmlformats.org/officeDocument/2006/relationships/image" Target="../media/image11.png"/><Relationship Id="rId22"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 Id="rId5" Type="http://schemas.openxmlformats.org/officeDocument/2006/relationships/image" Target="../media/image45.gif"/><Relationship Id="rId4" Type="http://schemas.openxmlformats.org/officeDocument/2006/relationships/image" Target="../media/image44.gif"/></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a:extLst>
              <a:ext uri="{FF2B5EF4-FFF2-40B4-BE49-F238E27FC236}">
                <a16:creationId xmlns:a16="http://schemas.microsoft.com/office/drawing/2014/main" id="{31C32F14-0C91-4AA3-B347-BCE417195B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7458" y="1775518"/>
            <a:ext cx="3031198" cy="3111476"/>
          </a:xfrm>
          <a:prstGeom prst="rect">
            <a:avLst/>
          </a:prstGeom>
        </p:spPr>
      </p:pic>
      <p:sp>
        <p:nvSpPr>
          <p:cNvPr id="4" name="TextBox 3">
            <a:extLst>
              <a:ext uri="{FF2B5EF4-FFF2-40B4-BE49-F238E27FC236}">
                <a16:creationId xmlns:a16="http://schemas.microsoft.com/office/drawing/2014/main" id="{DC541D45-79C1-4082-A8B3-69CB6093F516}"/>
              </a:ext>
            </a:extLst>
          </p:cNvPr>
          <p:cNvSpPr txBox="1"/>
          <p:nvPr/>
        </p:nvSpPr>
        <p:spPr>
          <a:xfrm>
            <a:off x="4661684" y="4679890"/>
            <a:ext cx="2455033" cy="1200329"/>
          </a:xfrm>
          <a:prstGeom prst="rect">
            <a:avLst/>
          </a:prstGeom>
          <a:noFill/>
        </p:spPr>
        <p:txBody>
          <a:bodyPr wrap="square" rtlCol="0">
            <a:spAutoFit/>
          </a:bodyPr>
          <a:lstStyle/>
          <a:p>
            <a:pPr algn="ctr"/>
            <a:r>
              <a:rPr lang="en-US" sz="3200" b="1" dirty="0">
                <a:solidFill>
                  <a:srgbClr val="FF0000"/>
                </a:solidFill>
              </a:rPr>
              <a:t>Juancito</a:t>
            </a:r>
          </a:p>
          <a:p>
            <a:pPr algn="ctr"/>
            <a:r>
              <a:rPr lang="en-US" sz="4000" b="1" dirty="0">
                <a:effectLst>
                  <a:outerShdw blurRad="38100" dist="38100" dir="2700000" algn="tl">
                    <a:srgbClr val="000000">
                      <a:alpha val="43137"/>
                    </a:srgbClr>
                  </a:outerShdw>
                </a:effectLst>
              </a:rPr>
              <a:t> </a:t>
            </a:r>
            <a:r>
              <a:rPr lang="en-US" sz="4000" b="1" dirty="0">
                <a:solidFill>
                  <a:schemeClr val="accent4"/>
                </a:solidFill>
                <a:effectLst>
                  <a:outerShdw blurRad="38100" dist="38100" dir="2700000" algn="tl">
                    <a:srgbClr val="000000">
                      <a:alpha val="43137"/>
                    </a:srgbClr>
                  </a:outerShdw>
                </a:effectLst>
              </a:rPr>
              <a:t>Peña V.</a:t>
            </a:r>
            <a:endParaRPr lang="es-DO" sz="4000" b="1" dirty="0">
              <a:solidFill>
                <a:schemeClr val="accent4"/>
              </a:solidFill>
              <a:effectLst>
                <a:outerShdw blurRad="38100" dist="38100" dir="2700000" algn="tl">
                  <a:srgbClr val="000000">
                    <a:alpha val="43137"/>
                  </a:srgbClr>
                </a:outerShdw>
              </a:effectLst>
            </a:endParaRPr>
          </a:p>
        </p:txBody>
      </p:sp>
      <p:pic>
        <p:nvPicPr>
          <p:cNvPr id="1026" name="Picture 2" descr="system, users, user Icon">
            <a:extLst>
              <a:ext uri="{FF2B5EF4-FFF2-40B4-BE49-F238E27FC236}">
                <a16:creationId xmlns:a16="http://schemas.microsoft.com/office/drawing/2014/main" id="{DC53BBE1-18A8-400B-83BA-8C1C605BA19E}"/>
              </a:ext>
            </a:extLst>
          </p:cNvPr>
          <p:cNvPicPr>
            <a:picLocks noChangeAspect="1" noChangeArrowheads="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1155311" y="232137"/>
            <a:ext cx="747959" cy="747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laceholder, black, shape, for, localization, on, maps Icon">
            <a:extLst>
              <a:ext uri="{FF2B5EF4-FFF2-40B4-BE49-F238E27FC236}">
                <a16:creationId xmlns:a16="http://schemas.microsoft.com/office/drawing/2014/main" id="{203DCDAD-8E86-49D9-9D7B-8C1B11BA8ED6}"/>
              </a:ext>
            </a:extLst>
          </p:cNvPr>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69582" y="679134"/>
            <a:ext cx="239235" cy="2392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il, email Icon">
            <a:extLst>
              <a:ext uri="{FF2B5EF4-FFF2-40B4-BE49-F238E27FC236}">
                <a16:creationId xmlns:a16="http://schemas.microsoft.com/office/drawing/2014/main" id="{D48A108D-FA85-4E24-ABCF-1E36F39C5D74}"/>
              </a:ext>
            </a:extLst>
          </p:cNvPr>
          <p:cNvPicPr>
            <a:picLocks noChangeAspect="1" noChangeArrowheads="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01225" y="1062638"/>
            <a:ext cx="187772" cy="18777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CC288DA-CBA7-48B3-8A54-6D0588B5155C}"/>
              </a:ext>
            </a:extLst>
          </p:cNvPr>
          <p:cNvSpPr txBox="1"/>
          <p:nvPr/>
        </p:nvSpPr>
        <p:spPr>
          <a:xfrm>
            <a:off x="4649131" y="816273"/>
            <a:ext cx="2371322" cy="307777"/>
          </a:xfrm>
          <a:prstGeom prst="rect">
            <a:avLst/>
          </a:prstGeom>
          <a:noFill/>
        </p:spPr>
        <p:txBody>
          <a:bodyPr wrap="square" rtlCol="0">
            <a:spAutoFit/>
          </a:bodyPr>
          <a:lstStyle/>
          <a:p>
            <a:pPr algn="ctr"/>
            <a:r>
              <a:rPr lang="en-US" sz="1400" dirty="0"/>
              <a:t>Santo Domingo, R.D.</a:t>
            </a:r>
            <a:endParaRPr lang="es-DO" sz="1400" dirty="0"/>
          </a:p>
        </p:txBody>
      </p:sp>
      <p:sp>
        <p:nvSpPr>
          <p:cNvPr id="20" name="TextBox 19">
            <a:extLst>
              <a:ext uri="{FF2B5EF4-FFF2-40B4-BE49-F238E27FC236}">
                <a16:creationId xmlns:a16="http://schemas.microsoft.com/office/drawing/2014/main" id="{52EA14A6-5588-4FB9-B8BC-39FA569171D9}"/>
              </a:ext>
            </a:extLst>
          </p:cNvPr>
          <p:cNvSpPr txBox="1"/>
          <p:nvPr/>
        </p:nvSpPr>
        <p:spPr>
          <a:xfrm>
            <a:off x="4795111" y="993099"/>
            <a:ext cx="2332126" cy="307777"/>
          </a:xfrm>
          <a:prstGeom prst="rect">
            <a:avLst/>
          </a:prstGeom>
          <a:noFill/>
        </p:spPr>
        <p:txBody>
          <a:bodyPr wrap="square" rtlCol="0">
            <a:spAutoFit/>
          </a:bodyPr>
          <a:lstStyle/>
          <a:p>
            <a:pPr algn="ctr"/>
            <a:r>
              <a:rPr lang="en-US" sz="1400" dirty="0"/>
              <a:t>Juancito.pena@gmail.com</a:t>
            </a:r>
            <a:endParaRPr lang="es-DO" sz="1400" dirty="0"/>
          </a:p>
        </p:txBody>
      </p:sp>
      <p:pic>
        <p:nvPicPr>
          <p:cNvPr id="1036" name="Picture 12" descr="education, school, university cap Icon">
            <a:extLst>
              <a:ext uri="{FF2B5EF4-FFF2-40B4-BE49-F238E27FC236}">
                <a16:creationId xmlns:a16="http://schemas.microsoft.com/office/drawing/2014/main" id="{14DAFB85-515B-49B0-85E9-FD4549D4B79B}"/>
              </a:ext>
            </a:extLst>
          </p:cNvPr>
          <p:cNvPicPr>
            <a:picLocks noChangeAspect="1" noChangeArrowheads="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50790" y="198116"/>
            <a:ext cx="883276" cy="88327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ddress, book, contacts Icon">
            <a:extLst>
              <a:ext uri="{FF2B5EF4-FFF2-40B4-BE49-F238E27FC236}">
                <a16:creationId xmlns:a16="http://schemas.microsoft.com/office/drawing/2014/main" id="{4A4BD6A7-6F9C-4706-B5B0-BCF475B903A6}"/>
              </a:ext>
            </a:extLst>
          </p:cNvPr>
          <p:cNvPicPr>
            <a:picLocks noChangeAspect="1" noChangeArrowheads="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2080" y="39826"/>
            <a:ext cx="567425" cy="5674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ircle, portfolio, button, outline, Bag, Rounded Ui, suitcase, tool,  interface icon">
            <a:extLst>
              <a:ext uri="{FF2B5EF4-FFF2-40B4-BE49-F238E27FC236}">
                <a16:creationId xmlns:a16="http://schemas.microsoft.com/office/drawing/2014/main" id="{2129D738-FFFF-464A-BCBA-E80DB0F9AC04}"/>
              </a:ext>
            </a:extLst>
          </p:cNvPr>
          <p:cNvPicPr>
            <a:picLocks noChangeAspect="1" noChangeArrowheads="1"/>
          </p:cNvPicPr>
          <p:nvPr/>
        </p:nvPicPr>
        <p:blipFill>
          <a:blip r:embed="rId9"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06206" y="3578965"/>
            <a:ext cx="755071" cy="755071"/>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C2B67DFD-5633-4A7D-870B-D78B62AF08A9}"/>
              </a:ext>
            </a:extLst>
          </p:cNvPr>
          <p:cNvGrpSpPr/>
          <p:nvPr/>
        </p:nvGrpSpPr>
        <p:grpSpPr>
          <a:xfrm>
            <a:off x="1467838" y="3431806"/>
            <a:ext cx="1288477" cy="1235367"/>
            <a:chOff x="9848434" y="3868645"/>
            <a:chExt cx="1395412" cy="1400174"/>
          </a:xfrm>
        </p:grpSpPr>
        <p:pic>
          <p:nvPicPr>
            <p:cNvPr id="1044" name="Picture 20" descr="Skill Development Icon of Colored Outline style - Available in SVG, PNG,  EPS, AI &amp; Icon fonts">
              <a:extLst>
                <a:ext uri="{FF2B5EF4-FFF2-40B4-BE49-F238E27FC236}">
                  <a16:creationId xmlns:a16="http://schemas.microsoft.com/office/drawing/2014/main" id="{AEBC355A-8567-4BA6-96D4-BC963EF895CB}"/>
                </a:ext>
              </a:extLst>
            </p:cNvPr>
            <p:cNvPicPr>
              <a:picLocks noChangeAspect="1" noChangeArrowheads="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5247" y="4224190"/>
              <a:ext cx="441786" cy="44178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3 SkillsFuture Schemes Not To Be Missed - Glints">
              <a:extLst>
                <a:ext uri="{FF2B5EF4-FFF2-40B4-BE49-F238E27FC236}">
                  <a16:creationId xmlns:a16="http://schemas.microsoft.com/office/drawing/2014/main" id="{4D19808C-8CEC-443E-8D3C-861580C05C09}"/>
                </a:ext>
              </a:extLst>
            </p:cNvPr>
            <p:cNvPicPr>
              <a:picLocks noChangeAspect="1" noChangeArrowheads="1"/>
            </p:cNvPicPr>
            <p:nvPr/>
          </p:nvPicPr>
          <p:blipFill>
            <a:blip r:embed="rId11">
              <a:duotone>
                <a:schemeClr val="accent4">
                  <a:shade val="45000"/>
                  <a:satMod val="135000"/>
                </a:schemeClr>
                <a:prstClr val="white"/>
              </a:duotone>
              <a:extLst>
                <a:ext uri="{BEBA8EAE-BF5A-486C-A8C5-ECC9F3942E4B}">
                  <a14:imgProps xmlns:a14="http://schemas.microsoft.com/office/drawing/2010/main">
                    <a14:imgLayer r:embed="rId12">
                      <a14:imgEffect>
                        <a14:backgroundRemoval t="10000" b="90000" l="10000" r="90000">
                          <a14:backgroundMark x1="76451" y1="9864" x2="76451" y2="9864"/>
                          <a14:backgroundMark x1="73379" y1="12925" x2="73379" y2="12925"/>
                          <a14:backgroundMark x1="71672" y1="13946" x2="71672" y2="13946"/>
                          <a14:backgroundMark x1="31741" y1="7483" x2="31741" y2="7483"/>
                        </a14:backgroundRemoval>
                      </a14:imgEffect>
                    </a14:imgLayer>
                  </a14:imgProps>
                </a:ext>
                <a:ext uri="{28A0092B-C50C-407E-A947-70E740481C1C}">
                  <a14:useLocalDpi xmlns:a14="http://schemas.microsoft.com/office/drawing/2010/main" val="0"/>
                </a:ext>
              </a:extLst>
            </a:blip>
            <a:srcRect/>
            <a:stretch>
              <a:fillRect/>
            </a:stretch>
          </p:blipFill>
          <p:spPr bwMode="auto">
            <a:xfrm>
              <a:off x="9848434" y="3868645"/>
              <a:ext cx="1395412" cy="1400174"/>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CF3C44F8-5241-47DA-8294-5CEF46E3A09A}"/>
              </a:ext>
            </a:extLst>
          </p:cNvPr>
          <p:cNvSpPr txBox="1"/>
          <p:nvPr/>
        </p:nvSpPr>
        <p:spPr>
          <a:xfrm>
            <a:off x="7827575" y="1002181"/>
            <a:ext cx="4329991" cy="1138773"/>
          </a:xfrm>
          <a:prstGeom prst="rect">
            <a:avLst/>
          </a:prstGeom>
          <a:noFill/>
        </p:spPr>
        <p:txBody>
          <a:bodyPr wrap="square" rtlCol="0">
            <a:spAutoFit/>
          </a:bodyPr>
          <a:lstStyle/>
          <a:p>
            <a:pPr algn="ctr"/>
            <a:r>
              <a:rPr lang="en-US" sz="1600" dirty="0"/>
              <a:t>Ingeniero en Sistemas y Computación</a:t>
            </a:r>
          </a:p>
          <a:p>
            <a:pPr algn="ctr"/>
            <a:r>
              <a:rPr lang="en-US" sz="1600" dirty="0"/>
              <a:t>Post-Grado en Ingeniería de Software</a:t>
            </a:r>
          </a:p>
          <a:p>
            <a:pPr algn="ctr"/>
            <a:r>
              <a:rPr lang="en-US" sz="1600" dirty="0"/>
              <a:t>Maestría en Sistemas Mención Gerencial</a:t>
            </a:r>
          </a:p>
          <a:p>
            <a:pPr algn="ctr"/>
            <a:r>
              <a:rPr lang="es-DO" sz="2000" b="1" dirty="0"/>
              <a:t>Universidad Dominicana O&amp;M</a:t>
            </a:r>
          </a:p>
        </p:txBody>
      </p:sp>
      <p:pic>
        <p:nvPicPr>
          <p:cNvPr id="1048" name="Picture 24" descr="Universidad Dominicana O&amp;M - Formulario de Admisión">
            <a:extLst>
              <a:ext uri="{FF2B5EF4-FFF2-40B4-BE49-F238E27FC236}">
                <a16:creationId xmlns:a16="http://schemas.microsoft.com/office/drawing/2014/main" id="{16047179-ED79-445F-9C7B-73C2F87EB26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68875"/>
          <a:stretch/>
        </p:blipFill>
        <p:spPr bwMode="auto">
          <a:xfrm>
            <a:off x="7450609" y="1142344"/>
            <a:ext cx="873053" cy="834803"/>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130A13C9-8118-4565-9047-3847DE5D80BD}"/>
              </a:ext>
            </a:extLst>
          </p:cNvPr>
          <p:cNvGrpSpPr/>
          <p:nvPr/>
        </p:nvGrpSpPr>
        <p:grpSpPr>
          <a:xfrm>
            <a:off x="6821171" y="639754"/>
            <a:ext cx="2629619" cy="1734064"/>
            <a:chOff x="6688679" y="639754"/>
            <a:chExt cx="2762111" cy="1968502"/>
          </a:xfrm>
        </p:grpSpPr>
        <p:cxnSp>
          <p:nvCxnSpPr>
            <p:cNvPr id="43" name="Straight Arrow Connector 42">
              <a:extLst>
                <a:ext uri="{FF2B5EF4-FFF2-40B4-BE49-F238E27FC236}">
                  <a16:creationId xmlns:a16="http://schemas.microsoft.com/office/drawing/2014/main" id="{91F03A2E-8ECC-4CC0-851D-DA73D5FF4E26}"/>
                </a:ext>
              </a:extLst>
            </p:cNvPr>
            <p:cNvCxnSpPr>
              <a:cxnSpLocks/>
              <a:endCxn id="1036" idx="1"/>
            </p:cNvCxnSpPr>
            <p:nvPr/>
          </p:nvCxnSpPr>
          <p:spPr>
            <a:xfrm>
              <a:off x="7819348" y="639754"/>
              <a:ext cx="16314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A4A1ABB-08AE-416B-9CF8-4F91F7695028}"/>
                </a:ext>
              </a:extLst>
            </p:cNvPr>
            <p:cNvCxnSpPr>
              <a:cxnSpLocks/>
            </p:cNvCxnSpPr>
            <p:nvPr/>
          </p:nvCxnSpPr>
          <p:spPr>
            <a:xfrm flipV="1">
              <a:off x="6688679" y="639754"/>
              <a:ext cx="1130669" cy="19685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DEB93BFC-90F9-466D-BA42-C7960A5E3BBF}"/>
              </a:ext>
            </a:extLst>
          </p:cNvPr>
          <p:cNvCxnSpPr>
            <a:cxnSpLocks/>
          </p:cNvCxnSpPr>
          <p:nvPr/>
        </p:nvCxnSpPr>
        <p:spPr>
          <a:xfrm flipH="1" flipV="1">
            <a:off x="3689477" y="656867"/>
            <a:ext cx="1237981" cy="1716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2940FBC-F590-4A09-9427-8DB96C607050}"/>
              </a:ext>
            </a:extLst>
          </p:cNvPr>
          <p:cNvCxnSpPr>
            <a:cxnSpLocks/>
            <a:endCxn id="1026" idx="3"/>
          </p:cNvCxnSpPr>
          <p:nvPr/>
        </p:nvCxnSpPr>
        <p:spPr>
          <a:xfrm flipH="1" flipV="1">
            <a:off x="1903270" y="606117"/>
            <a:ext cx="1786207" cy="50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704C83C-9209-49E8-B6E0-50009DA0ADAE}"/>
              </a:ext>
            </a:extLst>
          </p:cNvPr>
          <p:cNvCxnSpPr>
            <a:cxnSpLocks/>
          </p:cNvCxnSpPr>
          <p:nvPr/>
        </p:nvCxnSpPr>
        <p:spPr>
          <a:xfrm flipH="1">
            <a:off x="2506143" y="3539217"/>
            <a:ext cx="1968650" cy="299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F0CF1C1-1C1F-4F32-96FE-7161D49907C0}"/>
              </a:ext>
            </a:extLst>
          </p:cNvPr>
          <p:cNvCxnSpPr>
            <a:cxnSpLocks/>
            <a:stCxn id="84" idx="3"/>
          </p:cNvCxnSpPr>
          <p:nvPr/>
        </p:nvCxnSpPr>
        <p:spPr>
          <a:xfrm>
            <a:off x="7378656" y="3331256"/>
            <a:ext cx="2039177" cy="3089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2" descr="mobile, phone Icon">
            <a:extLst>
              <a:ext uri="{FF2B5EF4-FFF2-40B4-BE49-F238E27FC236}">
                <a16:creationId xmlns:a16="http://schemas.microsoft.com/office/drawing/2014/main" id="{1B9A1A24-205A-4EF1-8BC6-BFD901BEA9BF}"/>
              </a:ext>
            </a:extLst>
          </p:cNvPr>
          <p:cNvPicPr>
            <a:picLocks noChangeAspect="1" noChangeArrowheads="1"/>
          </p:cNvPicPr>
          <p:nvPr/>
        </p:nvPicPr>
        <p:blipFill>
          <a:blip r:embed="rId14" cstate="print">
            <a:duotone>
              <a:schemeClr val="accent4">
                <a:shade val="45000"/>
                <a:satMod val="135000"/>
              </a:schemeClr>
              <a:prstClr val="white"/>
            </a:duotone>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949896" y="1265810"/>
            <a:ext cx="266166" cy="2661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7064D2-F5F9-40C3-85B1-51A86AAA7D9B}"/>
              </a:ext>
            </a:extLst>
          </p:cNvPr>
          <p:cNvSpPr txBox="1"/>
          <p:nvPr/>
        </p:nvSpPr>
        <p:spPr>
          <a:xfrm>
            <a:off x="5172280" y="1258719"/>
            <a:ext cx="1470288" cy="307777"/>
          </a:xfrm>
          <a:prstGeom prst="rect">
            <a:avLst/>
          </a:prstGeom>
          <a:noFill/>
        </p:spPr>
        <p:txBody>
          <a:bodyPr wrap="square" rtlCol="0">
            <a:spAutoFit/>
          </a:bodyPr>
          <a:lstStyle/>
          <a:p>
            <a:pPr algn="ctr"/>
            <a:r>
              <a:rPr lang="en-US" sz="1400" b="1" dirty="0"/>
              <a:t>809-870-6366</a:t>
            </a:r>
            <a:endParaRPr lang="es-DO" sz="1400" b="1" dirty="0"/>
          </a:p>
        </p:txBody>
      </p:sp>
      <p:sp>
        <p:nvSpPr>
          <p:cNvPr id="44" name="TextBox 43">
            <a:extLst>
              <a:ext uri="{FF2B5EF4-FFF2-40B4-BE49-F238E27FC236}">
                <a16:creationId xmlns:a16="http://schemas.microsoft.com/office/drawing/2014/main" id="{DC19DE7D-F1D2-4E89-918E-449F6715E362}"/>
              </a:ext>
            </a:extLst>
          </p:cNvPr>
          <p:cNvSpPr txBox="1"/>
          <p:nvPr/>
        </p:nvSpPr>
        <p:spPr>
          <a:xfrm>
            <a:off x="188555" y="1134287"/>
            <a:ext cx="3860258" cy="2062103"/>
          </a:xfrm>
          <a:prstGeom prst="rect">
            <a:avLst/>
          </a:prstGeom>
          <a:noFill/>
        </p:spPr>
        <p:txBody>
          <a:bodyPr wrap="square" rtlCol="0">
            <a:spAutoFit/>
          </a:bodyPr>
          <a:lstStyle>
            <a:defPPr>
              <a:defRPr lang="es-ES"/>
            </a:defPPr>
            <a:lvl1pPr algn="ctr">
              <a:defRPr sz="1600"/>
            </a:lvl1pPr>
          </a:lstStyle>
          <a:p>
            <a:r>
              <a:rPr lang="es-ES" dirty="0"/>
              <a:t>Me apasiona la tecnología 💻 y el análisis de datos 📊 con herramientas como </a:t>
            </a:r>
            <a:r>
              <a:rPr lang="es-ES" b="1" dirty="0"/>
              <a:t>Excel, SQL, R, Python y RapidMiner</a:t>
            </a:r>
            <a:r>
              <a:rPr lang="es-ES" dirty="0"/>
              <a:t>. Disfruto </a:t>
            </a:r>
            <a:r>
              <a:rPr lang="es-ES" b="1" dirty="0"/>
              <a:t>creando visualizaciones impactantes en Power BI </a:t>
            </a:r>
            <a:r>
              <a:rPr lang="es-ES" dirty="0"/>
              <a:t>📈 y desarrollando en </a:t>
            </a:r>
            <a:r>
              <a:rPr lang="es-ES" b="1" dirty="0"/>
              <a:t>front-end y back-end</a:t>
            </a:r>
            <a:r>
              <a:rPr lang="es-ES" dirty="0"/>
              <a:t>. Además, me encanta enseñar 📚 y compartir mis conocimientos, transmitiendo lo que aprendo cada día.</a:t>
            </a:r>
            <a:endParaRPr lang="es-DO" dirty="0"/>
          </a:p>
        </p:txBody>
      </p:sp>
      <p:grpSp>
        <p:nvGrpSpPr>
          <p:cNvPr id="2" name="Group 1">
            <a:extLst>
              <a:ext uri="{FF2B5EF4-FFF2-40B4-BE49-F238E27FC236}">
                <a16:creationId xmlns:a16="http://schemas.microsoft.com/office/drawing/2014/main" id="{ACEF821F-7E9A-4E17-8406-1B79A79D09B1}"/>
              </a:ext>
            </a:extLst>
          </p:cNvPr>
          <p:cNvGrpSpPr/>
          <p:nvPr/>
        </p:nvGrpSpPr>
        <p:grpSpPr>
          <a:xfrm>
            <a:off x="216979" y="4492812"/>
            <a:ext cx="4504550" cy="1815882"/>
            <a:chOff x="207228" y="4408428"/>
            <a:chExt cx="4302116" cy="1815882"/>
          </a:xfrm>
        </p:grpSpPr>
        <p:sp>
          <p:nvSpPr>
            <p:cNvPr id="45" name="Rectangle: Rounded Corners 44">
              <a:extLst>
                <a:ext uri="{FF2B5EF4-FFF2-40B4-BE49-F238E27FC236}">
                  <a16:creationId xmlns:a16="http://schemas.microsoft.com/office/drawing/2014/main" id="{FBA872AB-FEB7-4EAB-A3B5-3A89A475FF2A}"/>
                </a:ext>
              </a:extLst>
            </p:cNvPr>
            <p:cNvSpPr/>
            <p:nvPr/>
          </p:nvSpPr>
          <p:spPr>
            <a:xfrm>
              <a:off x="2702269" y="4446639"/>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6" name="Rectangle: Rounded Corners 45">
              <a:extLst>
                <a:ext uri="{FF2B5EF4-FFF2-40B4-BE49-F238E27FC236}">
                  <a16:creationId xmlns:a16="http://schemas.microsoft.com/office/drawing/2014/main" id="{71BE2E38-64A9-407B-9EA8-85A1634DC480}"/>
                </a:ext>
              </a:extLst>
            </p:cNvPr>
            <p:cNvSpPr/>
            <p:nvPr/>
          </p:nvSpPr>
          <p:spPr>
            <a:xfrm>
              <a:off x="2702269" y="4705216"/>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7" name="Rectangle: Rounded Corners 46">
              <a:extLst>
                <a:ext uri="{FF2B5EF4-FFF2-40B4-BE49-F238E27FC236}">
                  <a16:creationId xmlns:a16="http://schemas.microsoft.com/office/drawing/2014/main" id="{F713EDD2-594F-45DB-8718-F6DB6698EB47}"/>
                </a:ext>
              </a:extLst>
            </p:cNvPr>
            <p:cNvSpPr/>
            <p:nvPr/>
          </p:nvSpPr>
          <p:spPr>
            <a:xfrm>
              <a:off x="2709359" y="4955755"/>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8" name="Rectangle: Rounded Corners 47">
              <a:extLst>
                <a:ext uri="{FF2B5EF4-FFF2-40B4-BE49-F238E27FC236}">
                  <a16:creationId xmlns:a16="http://schemas.microsoft.com/office/drawing/2014/main" id="{F3E9DC2F-0A09-43B7-BC0E-17CA38407C73}"/>
                </a:ext>
              </a:extLst>
            </p:cNvPr>
            <p:cNvSpPr/>
            <p:nvPr/>
          </p:nvSpPr>
          <p:spPr>
            <a:xfrm>
              <a:off x="2702269" y="5210099"/>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9" name="Rectangle: Rounded Corners 48">
              <a:extLst>
                <a:ext uri="{FF2B5EF4-FFF2-40B4-BE49-F238E27FC236}">
                  <a16:creationId xmlns:a16="http://schemas.microsoft.com/office/drawing/2014/main" id="{1A7ED2C2-FB9F-4BAD-A466-4A77BF2EDAF9}"/>
                </a:ext>
              </a:extLst>
            </p:cNvPr>
            <p:cNvSpPr/>
            <p:nvPr/>
          </p:nvSpPr>
          <p:spPr>
            <a:xfrm>
              <a:off x="2709359" y="5457033"/>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0" name="TextBox 49">
              <a:extLst>
                <a:ext uri="{FF2B5EF4-FFF2-40B4-BE49-F238E27FC236}">
                  <a16:creationId xmlns:a16="http://schemas.microsoft.com/office/drawing/2014/main" id="{CFE4D9BF-C961-4EAC-9AF7-4FA08CC010F2}"/>
                </a:ext>
              </a:extLst>
            </p:cNvPr>
            <p:cNvSpPr txBox="1"/>
            <p:nvPr/>
          </p:nvSpPr>
          <p:spPr>
            <a:xfrm>
              <a:off x="207228" y="4408428"/>
              <a:ext cx="2808722" cy="1815882"/>
            </a:xfrm>
            <a:prstGeom prst="rect">
              <a:avLst/>
            </a:prstGeom>
            <a:noFill/>
          </p:spPr>
          <p:txBody>
            <a:bodyPr wrap="square" rtlCol="0">
              <a:spAutoFit/>
            </a:bodyPr>
            <a:lstStyle/>
            <a:p>
              <a:pPr marL="342900" indent="-342900" algn="just">
                <a:buFont typeface="Wingdings" panose="05000000000000000000" pitchFamily="2" charset="2"/>
                <a:buChar char="ü"/>
              </a:pPr>
              <a:r>
                <a:rPr lang="en-US" sz="1600" dirty="0"/>
                <a:t>C#, SQL, Crystal Report.</a:t>
              </a:r>
            </a:p>
            <a:p>
              <a:pPr marL="342900" indent="-342900" algn="just">
                <a:buFont typeface="Wingdings" panose="05000000000000000000" pitchFamily="2" charset="2"/>
                <a:buChar char="ü"/>
              </a:pPr>
              <a:r>
                <a:rPr lang="en-US" sz="1600" dirty="0"/>
                <a:t>HTML, CSS, Javascript.</a:t>
              </a:r>
            </a:p>
            <a:p>
              <a:pPr marL="342900" indent="-342900" algn="just">
                <a:buFont typeface="Wingdings" panose="05000000000000000000" pitchFamily="2" charset="2"/>
                <a:buChar char="ü"/>
              </a:pPr>
              <a:r>
                <a:rPr lang="en-US" sz="1600" dirty="0"/>
                <a:t>PHP, Python,  SQL. </a:t>
              </a:r>
            </a:p>
            <a:p>
              <a:pPr marL="342900" indent="-342900" algn="just">
                <a:buFont typeface="Wingdings" panose="05000000000000000000" pitchFamily="2" charset="2"/>
                <a:buChar char="ü"/>
              </a:pPr>
              <a:r>
                <a:rPr lang="en-US" sz="1600" dirty="0"/>
                <a:t>Power BI, Excel.</a:t>
              </a:r>
            </a:p>
            <a:p>
              <a:pPr marL="342900" indent="-342900" algn="just">
                <a:buFont typeface="Wingdings" panose="05000000000000000000" pitchFamily="2" charset="2"/>
                <a:buChar char="ü"/>
              </a:pPr>
              <a:r>
                <a:rPr lang="en-US" sz="1600" dirty="0"/>
                <a:t>RapidMiner, R, Python.</a:t>
              </a:r>
            </a:p>
            <a:p>
              <a:pPr marL="342900" indent="-342900" algn="just">
                <a:buFont typeface="Wingdings" panose="05000000000000000000" pitchFamily="2" charset="2"/>
                <a:buChar char="ü"/>
              </a:pPr>
              <a:r>
                <a:rPr lang="en-US" sz="1600" dirty="0"/>
                <a:t>XAMARIN, C#, XAML</a:t>
              </a:r>
            </a:p>
            <a:p>
              <a:pPr marL="342900" indent="-342900" algn="just">
                <a:buFont typeface="Wingdings" panose="05000000000000000000" pitchFamily="2" charset="2"/>
                <a:buChar char="ü"/>
              </a:pPr>
              <a:r>
                <a:rPr lang="es-DO" sz="1400" dirty="0"/>
                <a:t>Macola, Sap., MSeller</a:t>
              </a:r>
            </a:p>
          </p:txBody>
        </p:sp>
        <p:sp>
          <p:nvSpPr>
            <p:cNvPr id="52" name="Rectangle: Rounded Corners 51">
              <a:extLst>
                <a:ext uri="{FF2B5EF4-FFF2-40B4-BE49-F238E27FC236}">
                  <a16:creationId xmlns:a16="http://schemas.microsoft.com/office/drawing/2014/main" id="{76894753-18F2-455B-A773-A23C29799ADF}"/>
                </a:ext>
              </a:extLst>
            </p:cNvPr>
            <p:cNvSpPr/>
            <p:nvPr/>
          </p:nvSpPr>
          <p:spPr>
            <a:xfrm>
              <a:off x="2705815" y="4450872"/>
              <a:ext cx="1062921" cy="203130"/>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3" name="Rectangle: Rounded Corners 52">
              <a:extLst>
                <a:ext uri="{FF2B5EF4-FFF2-40B4-BE49-F238E27FC236}">
                  <a16:creationId xmlns:a16="http://schemas.microsoft.com/office/drawing/2014/main" id="{03BF2A51-BF50-4B93-AB79-0CE7B60F9BAC}"/>
                </a:ext>
              </a:extLst>
            </p:cNvPr>
            <p:cNvSpPr/>
            <p:nvPr/>
          </p:nvSpPr>
          <p:spPr>
            <a:xfrm>
              <a:off x="2705815" y="4709449"/>
              <a:ext cx="1256105" cy="188690"/>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4" name="Rectangle: Rounded Corners 53">
              <a:extLst>
                <a:ext uri="{FF2B5EF4-FFF2-40B4-BE49-F238E27FC236}">
                  <a16:creationId xmlns:a16="http://schemas.microsoft.com/office/drawing/2014/main" id="{0F8D6A14-909E-4A0B-83CB-409FCF1D59CB}"/>
                </a:ext>
              </a:extLst>
            </p:cNvPr>
            <p:cNvSpPr/>
            <p:nvPr/>
          </p:nvSpPr>
          <p:spPr>
            <a:xfrm>
              <a:off x="2712905" y="4959987"/>
              <a:ext cx="1055831" cy="199224"/>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5" name="Rectangle: Rounded Corners 54">
              <a:extLst>
                <a:ext uri="{FF2B5EF4-FFF2-40B4-BE49-F238E27FC236}">
                  <a16:creationId xmlns:a16="http://schemas.microsoft.com/office/drawing/2014/main" id="{F918CF2F-6F6F-459A-8E13-E824F81C9A5D}"/>
                </a:ext>
              </a:extLst>
            </p:cNvPr>
            <p:cNvSpPr/>
            <p:nvPr/>
          </p:nvSpPr>
          <p:spPr>
            <a:xfrm>
              <a:off x="2705815" y="5214331"/>
              <a:ext cx="1372014" cy="192597"/>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6" name="Rectangle: Rounded Corners 55">
              <a:extLst>
                <a:ext uri="{FF2B5EF4-FFF2-40B4-BE49-F238E27FC236}">
                  <a16:creationId xmlns:a16="http://schemas.microsoft.com/office/drawing/2014/main" id="{31A3310D-49E8-4581-96F2-3B56B6F8866F}"/>
                </a:ext>
              </a:extLst>
            </p:cNvPr>
            <p:cNvSpPr/>
            <p:nvPr/>
          </p:nvSpPr>
          <p:spPr>
            <a:xfrm>
              <a:off x="2712906" y="5461266"/>
              <a:ext cx="1013348" cy="188878"/>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7" name="Rectangle: Rounded Corners 56">
              <a:extLst>
                <a:ext uri="{FF2B5EF4-FFF2-40B4-BE49-F238E27FC236}">
                  <a16:creationId xmlns:a16="http://schemas.microsoft.com/office/drawing/2014/main" id="{9C3B0357-2AD1-4693-8A3A-74611085FEDE}"/>
                </a:ext>
              </a:extLst>
            </p:cNvPr>
            <p:cNvSpPr/>
            <p:nvPr/>
          </p:nvSpPr>
          <p:spPr>
            <a:xfrm>
              <a:off x="2709359" y="5697483"/>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9" name="Rectangle: Rounded Corners 58">
              <a:extLst>
                <a:ext uri="{FF2B5EF4-FFF2-40B4-BE49-F238E27FC236}">
                  <a16:creationId xmlns:a16="http://schemas.microsoft.com/office/drawing/2014/main" id="{0DB8CF5E-18EB-4D67-8E8D-29DBF327C3C2}"/>
                </a:ext>
              </a:extLst>
            </p:cNvPr>
            <p:cNvSpPr/>
            <p:nvPr/>
          </p:nvSpPr>
          <p:spPr>
            <a:xfrm>
              <a:off x="2712905" y="5701715"/>
              <a:ext cx="777513" cy="178771"/>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0" name="Rectangle: Rounded Corners 59">
              <a:extLst>
                <a:ext uri="{FF2B5EF4-FFF2-40B4-BE49-F238E27FC236}">
                  <a16:creationId xmlns:a16="http://schemas.microsoft.com/office/drawing/2014/main" id="{505742EC-7959-4FB3-948F-A05DD3AF565C}"/>
                </a:ext>
              </a:extLst>
            </p:cNvPr>
            <p:cNvSpPr/>
            <p:nvPr/>
          </p:nvSpPr>
          <p:spPr>
            <a:xfrm>
              <a:off x="2728751" y="5941326"/>
              <a:ext cx="1780593" cy="19650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1" name="Rectangle: Rounded Corners 60">
              <a:extLst>
                <a:ext uri="{FF2B5EF4-FFF2-40B4-BE49-F238E27FC236}">
                  <a16:creationId xmlns:a16="http://schemas.microsoft.com/office/drawing/2014/main" id="{0D0F7646-8413-4036-9165-E67B205CAACE}"/>
                </a:ext>
              </a:extLst>
            </p:cNvPr>
            <p:cNvSpPr/>
            <p:nvPr/>
          </p:nvSpPr>
          <p:spPr>
            <a:xfrm>
              <a:off x="2732297" y="5945558"/>
              <a:ext cx="1505348" cy="182319"/>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grpSp>
      <p:sp>
        <p:nvSpPr>
          <p:cNvPr id="62" name="TextBox 61">
            <a:extLst>
              <a:ext uri="{FF2B5EF4-FFF2-40B4-BE49-F238E27FC236}">
                <a16:creationId xmlns:a16="http://schemas.microsoft.com/office/drawing/2014/main" id="{905CC81F-1E2E-4ECB-A26D-55DE813D5776}"/>
              </a:ext>
            </a:extLst>
          </p:cNvPr>
          <p:cNvSpPr txBox="1"/>
          <p:nvPr/>
        </p:nvSpPr>
        <p:spPr>
          <a:xfrm>
            <a:off x="8118032" y="4342309"/>
            <a:ext cx="4039534" cy="1692771"/>
          </a:xfrm>
          <a:prstGeom prst="rect">
            <a:avLst/>
          </a:prstGeom>
          <a:noFill/>
        </p:spPr>
        <p:txBody>
          <a:bodyPr wrap="square" rtlCol="0">
            <a:spAutoFit/>
          </a:bodyPr>
          <a:lstStyle/>
          <a:p>
            <a:pPr algn="just"/>
            <a:r>
              <a:rPr lang="en-US" sz="1400" dirty="0"/>
              <a:t>Instructor de Tecnología (2019-Hoy)</a:t>
            </a:r>
          </a:p>
          <a:p>
            <a:pPr algn="just"/>
            <a:r>
              <a:rPr lang="en-US" sz="1600" b="1" dirty="0"/>
              <a:t>Universidad Dominicana O&amp;M</a:t>
            </a:r>
            <a:endParaRPr lang="en-US" sz="1200" b="1" dirty="0"/>
          </a:p>
          <a:p>
            <a:pPr algn="just"/>
            <a:r>
              <a:rPr lang="en-US" sz="1400" dirty="0"/>
              <a:t>Enc. Soporte Tecnológico  (2011-Hoy)</a:t>
            </a:r>
            <a:endParaRPr lang="en-US" sz="1200" dirty="0"/>
          </a:p>
          <a:p>
            <a:pPr algn="just"/>
            <a:r>
              <a:rPr lang="en-US" sz="1600" b="1" dirty="0"/>
              <a:t>Cerveceria Vegana S.R.L.</a:t>
            </a:r>
            <a:endParaRPr lang="en-US" sz="1200" b="1" dirty="0"/>
          </a:p>
          <a:p>
            <a:pPr algn="just"/>
            <a:r>
              <a:rPr lang="en-US" sz="1400" dirty="0"/>
              <a:t>Consultor de Tecnologias (2019-Hoy)</a:t>
            </a:r>
          </a:p>
          <a:p>
            <a:pPr algn="just"/>
            <a:r>
              <a:rPr lang="en-US" sz="1600" b="1" dirty="0"/>
              <a:t>Independiente Freelancer.</a:t>
            </a:r>
          </a:p>
          <a:p>
            <a:pPr algn="just"/>
            <a:r>
              <a:rPr lang="es-DO" sz="1400" b="1" dirty="0">
                <a:hlinkClick r:id="rId16"/>
              </a:rPr>
              <a:t>https://www.youtube.com/@JuancitoPenaV</a:t>
            </a:r>
            <a:endParaRPr lang="en-US" sz="1100" b="1" dirty="0"/>
          </a:p>
        </p:txBody>
      </p:sp>
      <p:pic>
        <p:nvPicPr>
          <p:cNvPr id="63" name="Picture 24" descr="Universidad Dominicana O&amp;M - Formulario de Admisión">
            <a:extLst>
              <a:ext uri="{FF2B5EF4-FFF2-40B4-BE49-F238E27FC236}">
                <a16:creationId xmlns:a16="http://schemas.microsoft.com/office/drawing/2014/main" id="{DD5A35D3-B75E-42CF-BFDB-ED7A3FF9CD54}"/>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r="68875"/>
          <a:stretch/>
        </p:blipFill>
        <p:spPr bwMode="auto">
          <a:xfrm>
            <a:off x="7676104" y="4331267"/>
            <a:ext cx="382974" cy="36619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Cervecería Vegana, SRL">
            <a:extLst>
              <a:ext uri="{FF2B5EF4-FFF2-40B4-BE49-F238E27FC236}">
                <a16:creationId xmlns:a16="http://schemas.microsoft.com/office/drawing/2014/main" id="{B37679E4-2B08-4EA7-972A-1FB451E6B2D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647634" y="4800686"/>
            <a:ext cx="470398" cy="39199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Icono equipo, independiente, internet, oficina, en línea, trabajo">
            <a:extLst>
              <a:ext uri="{FF2B5EF4-FFF2-40B4-BE49-F238E27FC236}">
                <a16:creationId xmlns:a16="http://schemas.microsoft.com/office/drawing/2014/main" id="{040608AE-F95A-4DA2-89D5-CC524CACA15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703138" y="5294483"/>
            <a:ext cx="383130" cy="38313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FEC26E1B-2F19-492E-9E7C-789FF4BC97D7}"/>
              </a:ext>
            </a:extLst>
          </p:cNvPr>
          <p:cNvSpPr/>
          <p:nvPr/>
        </p:nvSpPr>
        <p:spPr>
          <a:xfrm>
            <a:off x="3605186" y="606116"/>
            <a:ext cx="153791" cy="1594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7" name="Oval 66">
            <a:extLst>
              <a:ext uri="{FF2B5EF4-FFF2-40B4-BE49-F238E27FC236}">
                <a16:creationId xmlns:a16="http://schemas.microsoft.com/office/drawing/2014/main" id="{66488884-8B2E-4A0E-BB50-8E13A4D231B8}"/>
              </a:ext>
            </a:extLst>
          </p:cNvPr>
          <p:cNvSpPr/>
          <p:nvPr/>
        </p:nvSpPr>
        <p:spPr>
          <a:xfrm>
            <a:off x="7817808" y="596423"/>
            <a:ext cx="153791" cy="1594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8" name="Picture 2">
            <a:extLst>
              <a:ext uri="{FF2B5EF4-FFF2-40B4-BE49-F238E27FC236}">
                <a16:creationId xmlns:a16="http://schemas.microsoft.com/office/drawing/2014/main" id="{F04A4A46-C144-FEF2-90B6-930B0744F43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62023" y="5749857"/>
            <a:ext cx="364837" cy="364837"/>
          </a:xfrm>
          <a:prstGeom prst="rect">
            <a:avLst/>
          </a:prstGeom>
          <a:noFill/>
          <a:extLst>
            <a:ext uri="{909E8E84-426E-40DD-AFC4-6F175D3DCCD1}">
              <a14:hiddenFill xmlns:a14="http://schemas.microsoft.com/office/drawing/2010/main">
                <a:solidFill>
                  <a:srgbClr val="FFFFFF"/>
                </a:solidFill>
              </a14:hiddenFill>
            </a:ext>
          </a:extLst>
        </p:spPr>
      </p:pic>
      <p:sp>
        <p:nvSpPr>
          <p:cNvPr id="71" name="CuadroTexto 70">
            <a:extLst>
              <a:ext uri="{FF2B5EF4-FFF2-40B4-BE49-F238E27FC236}">
                <a16:creationId xmlns:a16="http://schemas.microsoft.com/office/drawing/2014/main" id="{00327495-78F3-4395-A4ED-D8340B9D1B17}"/>
              </a:ext>
            </a:extLst>
          </p:cNvPr>
          <p:cNvSpPr txBox="1"/>
          <p:nvPr/>
        </p:nvSpPr>
        <p:spPr>
          <a:xfrm>
            <a:off x="7266890" y="2639004"/>
            <a:ext cx="4736555" cy="338554"/>
          </a:xfrm>
          <a:prstGeom prst="rect">
            <a:avLst/>
          </a:prstGeom>
          <a:noFill/>
        </p:spPr>
        <p:txBody>
          <a:bodyPr wrap="square">
            <a:spAutoFit/>
          </a:bodyPr>
          <a:lstStyle/>
          <a:p>
            <a:pPr algn="ctr"/>
            <a:r>
              <a:rPr lang="en-US" sz="1600" b="1" i="0" dirty="0">
                <a:solidFill>
                  <a:srgbClr val="001D35"/>
                </a:solidFill>
                <a:effectLst/>
                <a:latin typeface="72 Condensed" panose="020B0506030000000003" pitchFamily="34" charset="0"/>
                <a:cs typeface="72 Condensed" panose="020B0506030000000003" pitchFamily="34" charset="0"/>
              </a:rPr>
              <a:t>Centro Europeo de Postgrado (CEUPE) Y CESUMA.</a:t>
            </a:r>
            <a:endParaRPr lang="en-US" sz="1600" b="1" dirty="0">
              <a:latin typeface="72 Condensed" panose="020B0506030000000003" pitchFamily="34" charset="0"/>
              <a:cs typeface="72 Condensed" panose="020B0506030000000003" pitchFamily="34" charset="0"/>
            </a:endParaRPr>
          </a:p>
        </p:txBody>
      </p:sp>
      <p:pic>
        <p:nvPicPr>
          <p:cNvPr id="72" name="Picture 4" descr="CEUPE entra en la AEEN (Asociación Española de Escuelas de Negocios)">
            <a:extLst>
              <a:ext uri="{FF2B5EF4-FFF2-40B4-BE49-F238E27FC236}">
                <a16:creationId xmlns:a16="http://schemas.microsoft.com/office/drawing/2014/main" id="{39BC7753-89E6-4FCC-A50C-51BFD024D65C}"/>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7385" b="27277"/>
          <a:stretch/>
        </p:blipFill>
        <p:spPr bwMode="auto">
          <a:xfrm>
            <a:off x="8739281" y="3141300"/>
            <a:ext cx="1253289" cy="319621"/>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Instituciones Colaboradoras">
            <a:extLst>
              <a:ext uri="{FF2B5EF4-FFF2-40B4-BE49-F238E27FC236}">
                <a16:creationId xmlns:a16="http://schemas.microsoft.com/office/drawing/2014/main" id="{A0E19D90-9BBE-427B-8007-A4D8C5C0F849}"/>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334066" y="3140456"/>
            <a:ext cx="678746" cy="364355"/>
          </a:xfrm>
          <a:prstGeom prst="rect">
            <a:avLst/>
          </a:prstGeom>
          <a:noFill/>
          <a:extLst>
            <a:ext uri="{909E8E84-426E-40DD-AFC4-6F175D3DCCD1}">
              <a14:hiddenFill xmlns:a14="http://schemas.microsoft.com/office/drawing/2010/main">
                <a:solidFill>
                  <a:srgbClr val="FFFFFF"/>
                </a:solidFill>
              </a14:hiddenFill>
            </a:ext>
          </a:extLst>
        </p:spPr>
      </p:pic>
      <p:pic>
        <p:nvPicPr>
          <p:cNvPr id="76" name="Imagen 75" descr="Cara de un hombre con un traje de color negro&#10;&#10;Descripción generada automáticamente con confianza media">
            <a:extLst>
              <a:ext uri="{FF2B5EF4-FFF2-40B4-BE49-F238E27FC236}">
                <a16:creationId xmlns:a16="http://schemas.microsoft.com/office/drawing/2014/main" id="{20EA1EC8-C84B-4A0F-B24F-70CB0836C8A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545823" y="1985171"/>
            <a:ext cx="2745258" cy="2677913"/>
          </a:xfrm>
          <a:prstGeom prst="rect">
            <a:avLst/>
          </a:prstGeom>
        </p:spPr>
      </p:pic>
      <p:sp>
        <p:nvSpPr>
          <p:cNvPr id="77" name="CuadroTexto 76">
            <a:extLst>
              <a:ext uri="{FF2B5EF4-FFF2-40B4-BE49-F238E27FC236}">
                <a16:creationId xmlns:a16="http://schemas.microsoft.com/office/drawing/2014/main" id="{990DE92D-5268-4320-B151-EA058D2B6415}"/>
              </a:ext>
            </a:extLst>
          </p:cNvPr>
          <p:cNvSpPr txBox="1"/>
          <p:nvPr/>
        </p:nvSpPr>
        <p:spPr>
          <a:xfrm>
            <a:off x="7602188" y="2313850"/>
            <a:ext cx="4218909" cy="338554"/>
          </a:xfrm>
          <a:prstGeom prst="rect">
            <a:avLst/>
          </a:prstGeom>
          <a:noFill/>
        </p:spPr>
        <p:txBody>
          <a:bodyPr wrap="square">
            <a:spAutoFit/>
          </a:bodyPr>
          <a:lstStyle/>
          <a:p>
            <a:pPr algn="ctr"/>
            <a:r>
              <a:rPr lang="en-GB" sz="1600" dirty="0">
                <a:latin typeface="72 Condensed" panose="020B0506030000000003" pitchFamily="34" charset="0"/>
                <a:cs typeface="72 Condensed" panose="020B0506030000000003" pitchFamily="34" charset="0"/>
              </a:rPr>
              <a:t>Maestría de Big Data &amp; Business Analytics</a:t>
            </a:r>
            <a:endParaRPr lang="en-US" sz="1600" dirty="0">
              <a:latin typeface="72 Condensed" panose="020B0506030000000003" pitchFamily="34" charset="0"/>
              <a:cs typeface="72 Condensed" panose="020B0506030000000003" pitchFamily="34" charset="0"/>
            </a:endParaRPr>
          </a:p>
        </p:txBody>
      </p:sp>
    </p:spTree>
    <p:extLst>
      <p:ext uri="{BB962C8B-B14F-4D97-AF65-F5344CB8AC3E}">
        <p14:creationId xmlns:p14="http://schemas.microsoft.com/office/powerpoint/2010/main" val="459350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BD4BAEF-2E34-4840-A768-CDC63DE89005}"/>
              </a:ext>
            </a:extLst>
          </p:cNvPr>
          <p:cNvSpPr txBox="1"/>
          <p:nvPr/>
        </p:nvSpPr>
        <p:spPr>
          <a:xfrm>
            <a:off x="436178" y="959093"/>
            <a:ext cx="11472042" cy="4939814"/>
          </a:xfrm>
          <a:prstGeom prst="rect">
            <a:avLst/>
          </a:prstGeom>
          <a:noFill/>
        </p:spPr>
        <p:txBody>
          <a:bodyPr wrap="square">
            <a:spAutoFit/>
          </a:bodyPr>
          <a:lstStyle/>
          <a:p>
            <a:r>
              <a:rPr lang="es-DO" sz="1050" dirty="0">
                <a:solidFill>
                  <a:srgbClr val="0000FF"/>
                </a:solidFill>
                <a:highlight>
                  <a:srgbClr val="FFFFFF"/>
                </a:highlight>
                <a:latin typeface="Cascadia Mono" panose="020B0609020000020004" pitchFamily="49" charset="0"/>
              </a:rPr>
              <a:t>&lt;?xml version="1.0" encoding="utf-8" ?&gt;</a:t>
            </a:r>
            <a:endParaRPr lang="es-DO" sz="1050" dirty="0">
              <a:solidFill>
                <a:srgbClr val="000000"/>
              </a:solidFill>
              <a:highlight>
                <a:srgbClr val="FFFFFF"/>
              </a:highlight>
              <a:latin typeface="Cascadia Mono" panose="020B0609020000020004" pitchFamily="49" charset="0"/>
            </a:endParaRPr>
          </a:p>
          <a:p>
            <a:r>
              <a:rPr lang="fr-FR" sz="1050" dirty="0">
                <a:solidFill>
                  <a:srgbClr val="0000FF"/>
                </a:solidFill>
                <a:highlight>
                  <a:srgbClr val="FFFFFF"/>
                </a:highlight>
                <a:latin typeface="Cascadia Mono" panose="020B0609020000020004" pitchFamily="49" charset="0"/>
              </a:rPr>
              <a:t>&lt;</a:t>
            </a:r>
            <a:r>
              <a:rPr lang="fr-FR" sz="1050" dirty="0">
                <a:solidFill>
                  <a:srgbClr val="A31515"/>
                </a:solidFill>
                <a:highlight>
                  <a:srgbClr val="FFFFFF"/>
                </a:highlight>
                <a:latin typeface="Cascadia Mono" panose="020B0609020000020004" pitchFamily="49" charset="0"/>
              </a:rPr>
              <a:t>ContentPage</a:t>
            </a:r>
            <a:r>
              <a:rPr lang="fr-FR" sz="1050" dirty="0">
                <a:solidFill>
                  <a:srgbClr val="FF0000"/>
                </a:solidFill>
                <a:highlight>
                  <a:srgbClr val="FFFFFF"/>
                </a:highlight>
                <a:latin typeface="Cascadia Mono" panose="020B0609020000020004" pitchFamily="49" charset="0"/>
              </a:rPr>
              <a:t> xmlns</a:t>
            </a:r>
            <a:r>
              <a:rPr lang="fr-FR" sz="1050" dirty="0">
                <a:solidFill>
                  <a:srgbClr val="0000FF"/>
                </a:solidFill>
                <a:highlight>
                  <a:srgbClr val="FFFFFF"/>
                </a:highlight>
                <a:latin typeface="Cascadia Mono" panose="020B0609020000020004" pitchFamily="49" charset="0"/>
              </a:rPr>
              <a:t>="http://schemas.microsoft.com/dotnet/2021/maui"</a:t>
            </a:r>
            <a:endParaRPr lang="fr-FR" sz="1050" dirty="0">
              <a:solidFill>
                <a:srgbClr val="000000"/>
              </a:solidFill>
              <a:highlight>
                <a:srgbClr val="FFFFFF"/>
              </a:highlight>
              <a:latin typeface="Cascadia Mono" panose="020B0609020000020004" pitchFamily="49" charset="0"/>
            </a:endParaRPr>
          </a:p>
          <a:p>
            <a:r>
              <a:rPr lang="es-DO" sz="1050" dirty="0">
                <a:solidFill>
                  <a:srgbClr val="000000"/>
                </a:solidFill>
                <a:highlight>
                  <a:srgbClr val="FFFFFF"/>
                </a:highlight>
                <a:latin typeface="Cascadia Mono" panose="020B0609020000020004" pitchFamily="49" charset="0"/>
              </a:rPr>
              <a:t>            </a:t>
            </a:r>
            <a:r>
              <a:rPr lang="es-DO" sz="1050" dirty="0">
                <a:solidFill>
                  <a:srgbClr val="FF0000"/>
                </a:solidFill>
                <a:highlight>
                  <a:srgbClr val="FFFFFF"/>
                </a:highlight>
                <a:latin typeface="Cascadia Mono" panose="020B0609020000020004" pitchFamily="49" charset="0"/>
              </a:rPr>
              <a:t> xmlns</a:t>
            </a:r>
            <a:r>
              <a:rPr lang="es-DO" sz="1050" dirty="0">
                <a:solidFill>
                  <a:srgbClr val="0000FF"/>
                </a:solidFill>
                <a:highlight>
                  <a:srgbClr val="FFFFFF"/>
                </a:highlight>
                <a:latin typeface="Cascadia Mono" panose="020B0609020000020004" pitchFamily="49" charset="0"/>
              </a:rPr>
              <a:t>:</a:t>
            </a:r>
            <a:r>
              <a:rPr lang="es-DO" sz="1050" dirty="0">
                <a:solidFill>
                  <a:srgbClr val="FF0000"/>
                </a:solidFill>
                <a:highlight>
                  <a:srgbClr val="FFFFFF"/>
                </a:highlight>
                <a:latin typeface="Cascadia Mono" panose="020B0609020000020004" pitchFamily="49" charset="0"/>
              </a:rPr>
              <a:t>x</a:t>
            </a:r>
            <a:r>
              <a:rPr lang="es-DO" sz="1050" dirty="0">
                <a:solidFill>
                  <a:srgbClr val="0000FF"/>
                </a:solidFill>
                <a:highlight>
                  <a:srgbClr val="FFFFFF"/>
                </a:highlight>
                <a:latin typeface="Cascadia Mono" panose="020B0609020000020004" pitchFamily="49" charset="0"/>
              </a:rPr>
              <a:t>="http://schemas.microsoft.com/winfx/2009/xaml"</a:t>
            </a:r>
            <a:endParaRPr lang="es-DO" sz="1050" dirty="0">
              <a:solidFill>
                <a:srgbClr val="000000"/>
              </a:solidFill>
              <a:highlight>
                <a:srgbClr val="FFFFFF"/>
              </a:highlight>
              <a:latin typeface="Cascadia Mono" panose="020B0609020000020004" pitchFamily="49" charset="0"/>
            </a:endParaRPr>
          </a:p>
          <a:p>
            <a:r>
              <a:rPr lang="es-DO" sz="1050" dirty="0">
                <a:solidFill>
                  <a:srgbClr val="000000"/>
                </a:solidFill>
                <a:highlight>
                  <a:srgbClr val="FFFFFF"/>
                </a:highlight>
                <a:latin typeface="Cascadia Mono" panose="020B0609020000020004" pitchFamily="49" charset="0"/>
              </a:rPr>
              <a:t>            </a:t>
            </a:r>
            <a:r>
              <a:rPr lang="es-DO" sz="1050" dirty="0">
                <a:solidFill>
                  <a:srgbClr val="FF0000"/>
                </a:solidFill>
                <a:highlight>
                  <a:srgbClr val="FFFFFF"/>
                </a:highlight>
                <a:latin typeface="Cascadia Mono" panose="020B0609020000020004" pitchFamily="49" charset="0"/>
              </a:rPr>
              <a:t> x</a:t>
            </a:r>
            <a:r>
              <a:rPr lang="es-DO" sz="1050" dirty="0">
                <a:solidFill>
                  <a:srgbClr val="0000FF"/>
                </a:solidFill>
                <a:highlight>
                  <a:srgbClr val="FFFFFF"/>
                </a:highlight>
                <a:latin typeface="Cascadia Mono" panose="020B0609020000020004" pitchFamily="49" charset="0"/>
              </a:rPr>
              <a:t>:</a:t>
            </a:r>
            <a:r>
              <a:rPr lang="es-DO" sz="1050" dirty="0">
                <a:solidFill>
                  <a:srgbClr val="FF0000"/>
                </a:solidFill>
                <a:highlight>
                  <a:srgbClr val="FFFFFF"/>
                </a:highlight>
                <a:latin typeface="Cascadia Mono" panose="020B0609020000020004" pitchFamily="49" charset="0"/>
              </a:rPr>
              <a:t>Class</a:t>
            </a:r>
            <a:r>
              <a:rPr lang="es-DO" sz="1050" dirty="0">
                <a:solidFill>
                  <a:srgbClr val="0000FF"/>
                </a:solidFill>
                <a:highlight>
                  <a:srgbClr val="FFFFFF"/>
                </a:highlight>
                <a:latin typeface="Cascadia Mono" panose="020B0609020000020004" pitchFamily="49" charset="0"/>
              </a:rPr>
              <a:t>="DATOS_Y_TIPOS.MainPage"&gt;</a:t>
            </a:r>
            <a:endParaRPr lang="es-DO" sz="1050" dirty="0">
              <a:solidFill>
                <a:srgbClr val="000000"/>
              </a:solidFill>
              <a:highlight>
                <a:srgbClr val="FFFFFF"/>
              </a:highlight>
              <a:latin typeface="Cascadia Mono" panose="020B0609020000020004" pitchFamily="49" charset="0"/>
            </a:endParaRPr>
          </a:p>
          <a:p>
            <a:endParaRPr lang="es-DO" sz="1050" dirty="0">
              <a:solidFill>
                <a:srgbClr val="000000"/>
              </a:solidFill>
              <a:highlight>
                <a:srgbClr val="FFFFFF"/>
              </a:highlight>
              <a:latin typeface="Cascadia Mono" panose="020B0609020000020004" pitchFamily="49" charset="0"/>
            </a:endParaRPr>
          </a:p>
          <a:p>
            <a:r>
              <a:rPr lang="es-ES" sz="1050" dirty="0">
                <a:solidFill>
                  <a:srgbClr val="000000"/>
                </a:solidFill>
                <a:highlight>
                  <a:srgbClr val="FFFFFF"/>
                </a:highlight>
                <a:latin typeface="Cascadia Mono" panose="020B0609020000020004" pitchFamily="49" charset="0"/>
              </a:rPr>
              <a:t>    </a:t>
            </a:r>
            <a:r>
              <a:rPr lang="es-ES" sz="1050" dirty="0">
                <a:solidFill>
                  <a:srgbClr val="008000"/>
                </a:solidFill>
                <a:highlight>
                  <a:srgbClr val="FFFFFF"/>
                </a:highlight>
                <a:latin typeface="Cascadia Mono" panose="020B0609020000020004" pitchFamily="49" charset="0"/>
              </a:rPr>
              <a:t>&lt;!-- Define un StackLayout con un padding de 20 y un espaciado de 10 entre los elementos --&gt;</a:t>
            </a:r>
            <a:endParaRPr lang="es-ES" sz="1050" dirty="0">
              <a:solidFill>
                <a:srgbClr val="000000"/>
              </a:solidFill>
              <a:highlight>
                <a:srgbClr val="FFFFFF"/>
              </a:highlight>
              <a:latin typeface="Cascadia Mono" panose="020B0609020000020004" pitchFamily="49" charset="0"/>
            </a:endParaRPr>
          </a:p>
          <a:p>
            <a:r>
              <a:rPr lang="en-US" sz="1050" dirty="0">
                <a:solidFill>
                  <a:srgbClr val="000000"/>
                </a:solidFill>
                <a:highlight>
                  <a:srgbClr val="FFFFFF"/>
                </a:highlight>
                <a:latin typeface="Cascadia Mono" panose="020B0609020000020004" pitchFamily="49" charset="0"/>
              </a:rPr>
              <a:t>    </a:t>
            </a:r>
            <a:r>
              <a:rPr lang="en-US" sz="1050" dirty="0">
                <a:solidFill>
                  <a:srgbClr val="0000FF"/>
                </a:solidFill>
                <a:highlight>
                  <a:srgbClr val="FFFFFF"/>
                </a:highlight>
                <a:latin typeface="Cascadia Mono" panose="020B0609020000020004" pitchFamily="49" charset="0"/>
              </a:rPr>
              <a:t>&lt;</a:t>
            </a:r>
            <a:r>
              <a:rPr lang="en-US" sz="1050" dirty="0">
                <a:solidFill>
                  <a:srgbClr val="A31515"/>
                </a:solidFill>
                <a:highlight>
                  <a:srgbClr val="FFFFFF"/>
                </a:highlight>
                <a:latin typeface="Cascadia Mono" panose="020B0609020000020004" pitchFamily="49" charset="0"/>
              </a:rPr>
              <a:t>StackLayout</a:t>
            </a:r>
            <a:r>
              <a:rPr lang="en-US" sz="1050" dirty="0">
                <a:solidFill>
                  <a:srgbClr val="FF0000"/>
                </a:solidFill>
                <a:highlight>
                  <a:srgbClr val="FFFFFF"/>
                </a:highlight>
                <a:latin typeface="Cascadia Mono" panose="020B0609020000020004" pitchFamily="49" charset="0"/>
              </a:rPr>
              <a:t> Padding</a:t>
            </a:r>
            <a:r>
              <a:rPr lang="en-US" sz="1050" dirty="0">
                <a:solidFill>
                  <a:srgbClr val="0000FF"/>
                </a:solidFill>
                <a:highlight>
                  <a:srgbClr val="FFFFFF"/>
                </a:highlight>
                <a:latin typeface="Cascadia Mono" panose="020B0609020000020004" pitchFamily="49" charset="0"/>
              </a:rPr>
              <a:t>="20"</a:t>
            </a:r>
            <a:r>
              <a:rPr lang="en-US" sz="1050" dirty="0">
                <a:solidFill>
                  <a:srgbClr val="FF0000"/>
                </a:solidFill>
                <a:highlight>
                  <a:srgbClr val="FFFFFF"/>
                </a:highlight>
                <a:latin typeface="Cascadia Mono" panose="020B0609020000020004" pitchFamily="49" charset="0"/>
              </a:rPr>
              <a:t> Spacing</a:t>
            </a:r>
            <a:r>
              <a:rPr lang="en-US" sz="1050" dirty="0">
                <a:solidFill>
                  <a:srgbClr val="0000FF"/>
                </a:solidFill>
                <a:highlight>
                  <a:srgbClr val="FFFFFF"/>
                </a:highlight>
                <a:latin typeface="Cascadia Mono" panose="020B0609020000020004" pitchFamily="49" charset="0"/>
              </a:rPr>
              <a:t>="10"&gt;</a:t>
            </a:r>
            <a:endParaRPr lang="en-US" sz="1050" dirty="0">
              <a:solidFill>
                <a:srgbClr val="000000"/>
              </a:solidFill>
              <a:highlight>
                <a:srgbClr val="FFFFFF"/>
              </a:highlight>
              <a:latin typeface="Cascadia Mono" panose="020B0609020000020004" pitchFamily="49" charset="0"/>
            </a:endParaRPr>
          </a:p>
          <a:p>
            <a:r>
              <a:rPr lang="es-ES" sz="1050" dirty="0">
                <a:solidFill>
                  <a:srgbClr val="000000"/>
                </a:solidFill>
                <a:highlight>
                  <a:srgbClr val="FFFFFF"/>
                </a:highlight>
                <a:latin typeface="Cascadia Mono" panose="020B0609020000020004" pitchFamily="49" charset="0"/>
              </a:rPr>
              <a:t>        </a:t>
            </a:r>
            <a:r>
              <a:rPr lang="es-ES" sz="1050" dirty="0">
                <a:solidFill>
                  <a:srgbClr val="008000"/>
                </a:solidFill>
                <a:highlight>
                  <a:srgbClr val="FFFFFF"/>
                </a:highlight>
                <a:latin typeface="Cascadia Mono" panose="020B0609020000020004" pitchFamily="49" charset="0"/>
              </a:rPr>
              <a:t>&lt;!-- Define una etiqueta (Label) con el texto "Datos y Tipos de Datos 📊" --&gt;</a:t>
            </a:r>
            <a:endParaRPr lang="es-ES" sz="1050" dirty="0">
              <a:solidFill>
                <a:srgbClr val="000000"/>
              </a:solidFill>
              <a:highlight>
                <a:srgbClr val="FFFFFF"/>
              </a:highlight>
              <a:latin typeface="Cascadia Mono" panose="020B0609020000020004" pitchFamily="49" charset="0"/>
            </a:endParaRPr>
          </a:p>
          <a:p>
            <a:r>
              <a:rPr lang="es-ES" sz="1050" dirty="0">
                <a:solidFill>
                  <a:srgbClr val="000000"/>
                </a:solidFill>
                <a:highlight>
                  <a:srgbClr val="FFFFFF"/>
                </a:highlight>
                <a:latin typeface="Cascadia Mono" panose="020B0609020000020004" pitchFamily="49" charset="0"/>
              </a:rPr>
              <a:t>        </a:t>
            </a:r>
            <a:r>
              <a:rPr lang="es-ES" sz="1050" dirty="0">
                <a:solidFill>
                  <a:srgbClr val="008000"/>
                </a:solidFill>
                <a:highlight>
                  <a:srgbClr val="FFFFFF"/>
                </a:highlight>
                <a:latin typeface="Cascadia Mono" panose="020B0609020000020004" pitchFamily="49" charset="0"/>
              </a:rPr>
              <a:t>&lt;!-- Establece el tamaño de la fuente a 24, centra horizontalmente y alinea verticalmente al inicio --&gt;</a:t>
            </a:r>
            <a:endParaRPr lang="es-ES" sz="1050" dirty="0">
              <a:solidFill>
                <a:srgbClr val="000000"/>
              </a:solidFill>
              <a:highlight>
                <a:srgbClr val="FFFFFF"/>
              </a:highlight>
              <a:latin typeface="Cascadia Mono" panose="020B0609020000020004" pitchFamily="49" charset="0"/>
            </a:endParaRPr>
          </a:p>
          <a:p>
            <a:r>
              <a:rPr lang="es-ES" sz="1050" dirty="0">
                <a:solidFill>
                  <a:srgbClr val="000000"/>
                </a:solidFill>
                <a:highlight>
                  <a:srgbClr val="FFFFFF"/>
                </a:highlight>
                <a:latin typeface="Cascadia Mono" panose="020B0609020000020004" pitchFamily="49" charset="0"/>
              </a:rPr>
              <a:t>        </a:t>
            </a:r>
            <a:r>
              <a:rPr lang="es-ES" sz="1050" dirty="0">
                <a:solidFill>
                  <a:srgbClr val="008000"/>
                </a:solidFill>
                <a:highlight>
                  <a:srgbClr val="FFFFFF"/>
                </a:highlight>
                <a:latin typeface="Cascadia Mono" panose="020B0609020000020004" pitchFamily="49" charset="0"/>
              </a:rPr>
              <a:t>&lt;!-- Establece el color del texto a azul --&gt;</a:t>
            </a:r>
            <a:endParaRPr lang="es-ES" sz="1050" dirty="0">
              <a:solidFill>
                <a:srgbClr val="000000"/>
              </a:solidFill>
              <a:highlight>
                <a:srgbClr val="FFFFFF"/>
              </a:highlight>
              <a:latin typeface="Cascadia Mono" panose="020B0609020000020004" pitchFamily="49" charset="0"/>
            </a:endParaRPr>
          </a:p>
          <a:p>
            <a:r>
              <a:rPr lang="es-ES" sz="1050" dirty="0">
                <a:solidFill>
                  <a:srgbClr val="000000"/>
                </a:solidFill>
                <a:highlight>
                  <a:srgbClr val="FFFFFF"/>
                </a:highlight>
                <a:latin typeface="Cascadia Mono" panose="020B0609020000020004" pitchFamily="49" charset="0"/>
              </a:rPr>
              <a:t>        </a:t>
            </a:r>
            <a:r>
              <a:rPr lang="es-ES" sz="1050" dirty="0">
                <a:solidFill>
                  <a:srgbClr val="0000FF"/>
                </a:solidFill>
                <a:highlight>
                  <a:srgbClr val="FFFFFF"/>
                </a:highlight>
                <a:latin typeface="Cascadia Mono" panose="020B0609020000020004" pitchFamily="49" charset="0"/>
              </a:rPr>
              <a:t>&lt;</a:t>
            </a:r>
            <a:r>
              <a:rPr lang="es-ES" sz="1050" dirty="0">
                <a:solidFill>
                  <a:srgbClr val="A31515"/>
                </a:solidFill>
                <a:highlight>
                  <a:srgbClr val="FFFFFF"/>
                </a:highlight>
                <a:latin typeface="Cascadia Mono" panose="020B0609020000020004" pitchFamily="49" charset="0"/>
              </a:rPr>
              <a:t>Label</a:t>
            </a:r>
            <a:r>
              <a:rPr lang="es-ES" sz="1050" dirty="0">
                <a:solidFill>
                  <a:srgbClr val="FF0000"/>
                </a:solidFill>
                <a:highlight>
                  <a:srgbClr val="FFFFFF"/>
                </a:highlight>
                <a:latin typeface="Cascadia Mono" panose="020B0609020000020004" pitchFamily="49" charset="0"/>
              </a:rPr>
              <a:t> Text</a:t>
            </a:r>
            <a:r>
              <a:rPr lang="es-ES" sz="1050" dirty="0">
                <a:solidFill>
                  <a:srgbClr val="0000FF"/>
                </a:solidFill>
                <a:highlight>
                  <a:srgbClr val="FFFFFF"/>
                </a:highlight>
                <a:latin typeface="Cascadia Mono" panose="020B0609020000020004" pitchFamily="49" charset="0"/>
              </a:rPr>
              <a:t>="Datos y Tipos de Datos 📊"</a:t>
            </a:r>
            <a:endParaRPr lang="es-ES" sz="1050" dirty="0">
              <a:solidFill>
                <a:srgbClr val="000000"/>
              </a:solidFill>
              <a:highlight>
                <a:srgbClr val="FFFFFF"/>
              </a:highlight>
              <a:latin typeface="Cascadia Mono" panose="020B0609020000020004" pitchFamily="49" charset="0"/>
            </a:endParaRPr>
          </a:p>
          <a:p>
            <a:r>
              <a:rPr lang="es-DO" sz="1050" dirty="0">
                <a:solidFill>
                  <a:srgbClr val="000000"/>
                </a:solidFill>
                <a:highlight>
                  <a:srgbClr val="FFFFFF"/>
                </a:highlight>
                <a:latin typeface="Cascadia Mono" panose="020B0609020000020004" pitchFamily="49" charset="0"/>
              </a:rPr>
              <a:t>              </a:t>
            </a:r>
            <a:r>
              <a:rPr lang="es-DO" sz="1050" dirty="0">
                <a:solidFill>
                  <a:srgbClr val="FF0000"/>
                </a:solidFill>
                <a:highlight>
                  <a:srgbClr val="FFFFFF"/>
                </a:highlight>
                <a:latin typeface="Cascadia Mono" panose="020B0609020000020004" pitchFamily="49" charset="0"/>
              </a:rPr>
              <a:t> FontSize</a:t>
            </a:r>
            <a:r>
              <a:rPr lang="es-DO" sz="1050" dirty="0">
                <a:solidFill>
                  <a:srgbClr val="0000FF"/>
                </a:solidFill>
                <a:highlight>
                  <a:srgbClr val="FFFFFF"/>
                </a:highlight>
                <a:latin typeface="Cascadia Mono" panose="020B0609020000020004" pitchFamily="49" charset="0"/>
              </a:rPr>
              <a:t>="26"</a:t>
            </a:r>
            <a:endParaRPr lang="es-DO" sz="1050" dirty="0">
              <a:solidFill>
                <a:srgbClr val="000000"/>
              </a:solidFill>
              <a:highlight>
                <a:srgbClr val="FFFFFF"/>
              </a:highlight>
              <a:latin typeface="Cascadia Mono" panose="020B0609020000020004" pitchFamily="49" charset="0"/>
            </a:endParaRPr>
          </a:p>
          <a:p>
            <a:r>
              <a:rPr lang="es-DO" sz="1050" dirty="0">
                <a:solidFill>
                  <a:srgbClr val="000000"/>
                </a:solidFill>
                <a:highlight>
                  <a:srgbClr val="FFFFFF"/>
                </a:highlight>
                <a:latin typeface="Cascadia Mono" panose="020B0609020000020004" pitchFamily="49" charset="0"/>
              </a:rPr>
              <a:t>              </a:t>
            </a:r>
            <a:r>
              <a:rPr lang="es-DO" sz="1050" dirty="0">
                <a:solidFill>
                  <a:srgbClr val="FF0000"/>
                </a:solidFill>
                <a:highlight>
                  <a:srgbClr val="FFFFFF"/>
                </a:highlight>
                <a:latin typeface="Cascadia Mono" panose="020B0609020000020004" pitchFamily="49" charset="0"/>
              </a:rPr>
              <a:t> FontAttributes</a:t>
            </a:r>
            <a:r>
              <a:rPr lang="es-DO" sz="1050" dirty="0">
                <a:solidFill>
                  <a:srgbClr val="0000FF"/>
                </a:solidFill>
                <a:highlight>
                  <a:srgbClr val="FFFFFF"/>
                </a:highlight>
                <a:latin typeface="Cascadia Mono" panose="020B0609020000020004" pitchFamily="49" charset="0"/>
              </a:rPr>
              <a:t>="Bold"</a:t>
            </a:r>
            <a:endParaRPr lang="es-DO" sz="1050" dirty="0">
              <a:solidFill>
                <a:srgbClr val="000000"/>
              </a:solidFill>
              <a:highlight>
                <a:srgbClr val="FFFFFF"/>
              </a:highlight>
              <a:latin typeface="Cascadia Mono" panose="020B0609020000020004" pitchFamily="49" charset="0"/>
            </a:endParaRPr>
          </a:p>
          <a:p>
            <a:r>
              <a:rPr lang="es-DO" sz="1050" dirty="0">
                <a:solidFill>
                  <a:srgbClr val="000000"/>
                </a:solidFill>
                <a:highlight>
                  <a:srgbClr val="FFFFFF"/>
                </a:highlight>
                <a:latin typeface="Cascadia Mono" panose="020B0609020000020004" pitchFamily="49" charset="0"/>
              </a:rPr>
              <a:t>              </a:t>
            </a:r>
            <a:r>
              <a:rPr lang="es-DO" sz="1050" dirty="0">
                <a:solidFill>
                  <a:srgbClr val="FF0000"/>
                </a:solidFill>
                <a:highlight>
                  <a:srgbClr val="FFFFFF"/>
                </a:highlight>
                <a:latin typeface="Cascadia Mono" panose="020B0609020000020004" pitchFamily="49" charset="0"/>
              </a:rPr>
              <a:t> HorizontalOptions</a:t>
            </a:r>
            <a:r>
              <a:rPr lang="es-DO" sz="1050" dirty="0">
                <a:solidFill>
                  <a:srgbClr val="0000FF"/>
                </a:solidFill>
                <a:highlight>
                  <a:srgbClr val="FFFFFF"/>
                </a:highlight>
                <a:latin typeface="Cascadia Mono" panose="020B0609020000020004" pitchFamily="49" charset="0"/>
              </a:rPr>
              <a:t>="Center"</a:t>
            </a:r>
            <a:endParaRPr lang="es-DO" sz="1050" dirty="0">
              <a:solidFill>
                <a:srgbClr val="000000"/>
              </a:solidFill>
              <a:highlight>
                <a:srgbClr val="FFFFFF"/>
              </a:highlight>
              <a:latin typeface="Cascadia Mono" panose="020B0609020000020004" pitchFamily="49" charset="0"/>
            </a:endParaRPr>
          </a:p>
          <a:p>
            <a:r>
              <a:rPr lang="es-DO" sz="1050" dirty="0">
                <a:solidFill>
                  <a:srgbClr val="000000"/>
                </a:solidFill>
                <a:highlight>
                  <a:srgbClr val="FFFFFF"/>
                </a:highlight>
                <a:latin typeface="Cascadia Mono" panose="020B0609020000020004" pitchFamily="49" charset="0"/>
              </a:rPr>
              <a:t>              </a:t>
            </a:r>
            <a:r>
              <a:rPr lang="es-DO" sz="1050" dirty="0">
                <a:solidFill>
                  <a:srgbClr val="FF0000"/>
                </a:solidFill>
                <a:highlight>
                  <a:srgbClr val="FFFFFF"/>
                </a:highlight>
                <a:latin typeface="Cascadia Mono" panose="020B0609020000020004" pitchFamily="49" charset="0"/>
              </a:rPr>
              <a:t> VerticalOptions</a:t>
            </a:r>
            <a:r>
              <a:rPr lang="es-DO" sz="1050" dirty="0">
                <a:solidFill>
                  <a:srgbClr val="0000FF"/>
                </a:solidFill>
                <a:highlight>
                  <a:srgbClr val="FFFFFF"/>
                </a:highlight>
                <a:latin typeface="Cascadia Mono" panose="020B0609020000020004" pitchFamily="49" charset="0"/>
              </a:rPr>
              <a:t>="Start"</a:t>
            </a:r>
            <a:endParaRPr lang="es-DO" sz="1050" dirty="0">
              <a:solidFill>
                <a:srgbClr val="000000"/>
              </a:solidFill>
              <a:highlight>
                <a:srgbClr val="FFFFFF"/>
              </a:highlight>
              <a:latin typeface="Cascadia Mono" panose="020B0609020000020004" pitchFamily="49" charset="0"/>
            </a:endParaRPr>
          </a:p>
          <a:p>
            <a:r>
              <a:rPr lang="es-DO" sz="1050" dirty="0">
                <a:solidFill>
                  <a:srgbClr val="000000"/>
                </a:solidFill>
                <a:highlight>
                  <a:srgbClr val="FFFFFF"/>
                </a:highlight>
                <a:latin typeface="Cascadia Mono" panose="020B0609020000020004" pitchFamily="49" charset="0"/>
              </a:rPr>
              <a:t>              </a:t>
            </a:r>
            <a:r>
              <a:rPr lang="es-DO" sz="1050" dirty="0">
                <a:solidFill>
                  <a:srgbClr val="FF0000"/>
                </a:solidFill>
                <a:highlight>
                  <a:srgbClr val="FFFFFF"/>
                </a:highlight>
                <a:latin typeface="Cascadia Mono" panose="020B0609020000020004" pitchFamily="49" charset="0"/>
              </a:rPr>
              <a:t> TextColor</a:t>
            </a:r>
            <a:r>
              <a:rPr lang="es-DO" sz="1050" dirty="0">
                <a:solidFill>
                  <a:srgbClr val="0000FF"/>
                </a:solidFill>
                <a:highlight>
                  <a:srgbClr val="FFFFFF"/>
                </a:highlight>
                <a:latin typeface="Cascadia Mono" panose="020B0609020000020004" pitchFamily="49" charset="0"/>
              </a:rPr>
              <a:t>="Blue"/&gt;</a:t>
            </a:r>
            <a:endParaRPr lang="es-DO" sz="1050" dirty="0">
              <a:solidFill>
                <a:srgbClr val="000000"/>
              </a:solidFill>
              <a:highlight>
                <a:srgbClr val="FFFFFF"/>
              </a:highlight>
              <a:latin typeface="Cascadia Mono" panose="020B0609020000020004" pitchFamily="49" charset="0"/>
            </a:endParaRPr>
          </a:p>
          <a:p>
            <a:endParaRPr lang="es-DO" sz="1050" dirty="0">
              <a:solidFill>
                <a:srgbClr val="000000"/>
              </a:solidFill>
              <a:highlight>
                <a:srgbClr val="FFFFFF"/>
              </a:highlight>
              <a:latin typeface="Cascadia Mono" panose="020B0609020000020004" pitchFamily="49" charset="0"/>
            </a:endParaRPr>
          </a:p>
          <a:p>
            <a:r>
              <a:rPr lang="es-ES" sz="1050" dirty="0">
                <a:solidFill>
                  <a:srgbClr val="000000"/>
                </a:solidFill>
                <a:highlight>
                  <a:srgbClr val="FFFFFF"/>
                </a:highlight>
                <a:latin typeface="Cascadia Mono" panose="020B0609020000020004" pitchFamily="49" charset="0"/>
              </a:rPr>
              <a:t>        </a:t>
            </a:r>
            <a:r>
              <a:rPr lang="es-ES" sz="1050" dirty="0">
                <a:solidFill>
                  <a:srgbClr val="008000"/>
                </a:solidFill>
                <a:highlight>
                  <a:srgbClr val="FFFFFF"/>
                </a:highlight>
                <a:latin typeface="Cascadia Mono" panose="020B0609020000020004" pitchFamily="49" charset="0"/>
              </a:rPr>
              <a:t>&lt;!-- Define un campo de entrada (Entry) con el nombre "InputField" y un texto de marcador de posición "Ingrese un valor" --&gt;</a:t>
            </a:r>
            <a:endParaRPr lang="es-ES" sz="1050" dirty="0">
              <a:solidFill>
                <a:srgbClr val="000000"/>
              </a:solidFill>
              <a:highlight>
                <a:srgbClr val="FFFFFF"/>
              </a:highlight>
              <a:latin typeface="Cascadia Mono" panose="020B0609020000020004" pitchFamily="49" charset="0"/>
            </a:endParaRPr>
          </a:p>
          <a:p>
            <a:r>
              <a:rPr lang="es-DO" sz="1050" dirty="0">
                <a:solidFill>
                  <a:srgbClr val="000000"/>
                </a:solidFill>
                <a:highlight>
                  <a:srgbClr val="FFFFFF"/>
                </a:highlight>
                <a:latin typeface="Cascadia Mono" panose="020B0609020000020004" pitchFamily="49" charset="0"/>
              </a:rPr>
              <a:t>        </a:t>
            </a:r>
            <a:r>
              <a:rPr lang="es-DO" sz="1050" dirty="0">
                <a:solidFill>
                  <a:srgbClr val="0000FF"/>
                </a:solidFill>
                <a:highlight>
                  <a:srgbClr val="FFFFFF"/>
                </a:highlight>
                <a:latin typeface="Cascadia Mono" panose="020B0609020000020004" pitchFamily="49" charset="0"/>
              </a:rPr>
              <a:t>&lt;</a:t>
            </a:r>
            <a:r>
              <a:rPr lang="es-DO" sz="1050" dirty="0">
                <a:solidFill>
                  <a:srgbClr val="A31515"/>
                </a:solidFill>
                <a:highlight>
                  <a:srgbClr val="FFFFFF"/>
                </a:highlight>
                <a:latin typeface="Cascadia Mono" panose="020B0609020000020004" pitchFamily="49" charset="0"/>
              </a:rPr>
              <a:t>Entry</a:t>
            </a:r>
            <a:r>
              <a:rPr lang="es-DO" sz="1050" dirty="0">
                <a:solidFill>
                  <a:srgbClr val="FF0000"/>
                </a:solidFill>
                <a:highlight>
                  <a:srgbClr val="FFFFFF"/>
                </a:highlight>
                <a:latin typeface="Cascadia Mono" panose="020B0609020000020004" pitchFamily="49" charset="0"/>
              </a:rPr>
              <a:t> x</a:t>
            </a:r>
            <a:r>
              <a:rPr lang="es-DO" sz="1050" dirty="0">
                <a:solidFill>
                  <a:srgbClr val="0000FF"/>
                </a:solidFill>
                <a:highlight>
                  <a:srgbClr val="FFFFFF"/>
                </a:highlight>
                <a:latin typeface="Cascadia Mono" panose="020B0609020000020004" pitchFamily="49" charset="0"/>
              </a:rPr>
              <a:t>:</a:t>
            </a:r>
            <a:r>
              <a:rPr lang="es-DO" sz="1050" dirty="0">
                <a:solidFill>
                  <a:srgbClr val="FF0000"/>
                </a:solidFill>
                <a:highlight>
                  <a:srgbClr val="FFFFFF"/>
                </a:highlight>
                <a:latin typeface="Cascadia Mono" panose="020B0609020000020004" pitchFamily="49" charset="0"/>
              </a:rPr>
              <a:t>Name</a:t>
            </a:r>
            <a:r>
              <a:rPr lang="es-DO" sz="1050" dirty="0">
                <a:solidFill>
                  <a:srgbClr val="0000FF"/>
                </a:solidFill>
                <a:highlight>
                  <a:srgbClr val="FFFFFF"/>
                </a:highlight>
                <a:latin typeface="Cascadia Mono" panose="020B0609020000020004" pitchFamily="49" charset="0"/>
              </a:rPr>
              <a:t>="InputField"</a:t>
            </a:r>
            <a:r>
              <a:rPr lang="es-DO" sz="1050" dirty="0">
                <a:solidFill>
                  <a:srgbClr val="FF0000"/>
                </a:solidFill>
                <a:highlight>
                  <a:srgbClr val="FFFFFF"/>
                </a:highlight>
                <a:latin typeface="Cascadia Mono" panose="020B0609020000020004" pitchFamily="49" charset="0"/>
              </a:rPr>
              <a:t> Placeholder</a:t>
            </a:r>
            <a:r>
              <a:rPr lang="es-DO" sz="1050" dirty="0">
                <a:solidFill>
                  <a:srgbClr val="0000FF"/>
                </a:solidFill>
                <a:highlight>
                  <a:srgbClr val="FFFFFF"/>
                </a:highlight>
                <a:latin typeface="Cascadia Mono" panose="020B0609020000020004" pitchFamily="49" charset="0"/>
              </a:rPr>
              <a:t>="Ingrese un valor"</a:t>
            </a:r>
            <a:r>
              <a:rPr lang="es-DO" sz="1050" dirty="0">
                <a:solidFill>
                  <a:srgbClr val="FF0000"/>
                </a:solidFill>
                <a:highlight>
                  <a:srgbClr val="FFFFFF"/>
                </a:highlight>
                <a:latin typeface="Cascadia Mono" panose="020B0609020000020004" pitchFamily="49" charset="0"/>
              </a:rPr>
              <a:t> FontSize</a:t>
            </a:r>
            <a:r>
              <a:rPr lang="es-DO" sz="1050" dirty="0">
                <a:solidFill>
                  <a:srgbClr val="0000FF"/>
                </a:solidFill>
                <a:highlight>
                  <a:srgbClr val="FFFFFF"/>
                </a:highlight>
                <a:latin typeface="Cascadia Mono" panose="020B0609020000020004" pitchFamily="49" charset="0"/>
              </a:rPr>
              <a:t>="35"</a:t>
            </a:r>
            <a:r>
              <a:rPr lang="es-DO" sz="1050" dirty="0">
                <a:solidFill>
                  <a:srgbClr val="FF0000"/>
                </a:solidFill>
                <a:highlight>
                  <a:srgbClr val="FFFFFF"/>
                </a:highlight>
                <a:latin typeface="Cascadia Mono" panose="020B0609020000020004" pitchFamily="49" charset="0"/>
              </a:rPr>
              <a:t> BackgroundColor</a:t>
            </a:r>
            <a:r>
              <a:rPr lang="es-DO" sz="1050" dirty="0">
                <a:solidFill>
                  <a:srgbClr val="0000FF"/>
                </a:solidFill>
                <a:highlight>
                  <a:srgbClr val="FFFFFF"/>
                </a:highlight>
                <a:latin typeface="Cascadia Mono" panose="020B0609020000020004" pitchFamily="49" charset="0"/>
              </a:rPr>
              <a:t>="LightYellow"</a:t>
            </a:r>
            <a:r>
              <a:rPr lang="es-DO" sz="1050" dirty="0">
                <a:solidFill>
                  <a:srgbClr val="FF0000"/>
                </a:solidFill>
                <a:highlight>
                  <a:srgbClr val="FFFFFF"/>
                </a:highlight>
                <a:latin typeface="Cascadia Mono" panose="020B0609020000020004" pitchFamily="49" charset="0"/>
              </a:rPr>
              <a:t> HorizontalTextAlignment</a:t>
            </a:r>
            <a:r>
              <a:rPr lang="es-DO" sz="1050" dirty="0">
                <a:solidFill>
                  <a:srgbClr val="0000FF"/>
                </a:solidFill>
                <a:highlight>
                  <a:srgbClr val="FFFFFF"/>
                </a:highlight>
                <a:latin typeface="Cascadia Mono" panose="020B0609020000020004" pitchFamily="49" charset="0"/>
              </a:rPr>
              <a:t>="Center"/&gt;</a:t>
            </a:r>
            <a:endParaRPr lang="es-DO" sz="1050" dirty="0">
              <a:solidFill>
                <a:srgbClr val="000000"/>
              </a:solidFill>
              <a:highlight>
                <a:srgbClr val="FFFFFF"/>
              </a:highlight>
              <a:latin typeface="Cascadia Mono" panose="020B0609020000020004" pitchFamily="49" charset="0"/>
            </a:endParaRPr>
          </a:p>
          <a:p>
            <a:endParaRPr lang="es-DO" sz="1050" dirty="0">
              <a:solidFill>
                <a:srgbClr val="000000"/>
              </a:solidFill>
              <a:highlight>
                <a:srgbClr val="FFFFFF"/>
              </a:highlight>
              <a:latin typeface="Cascadia Mono" panose="020B0609020000020004" pitchFamily="49" charset="0"/>
            </a:endParaRPr>
          </a:p>
          <a:p>
            <a:r>
              <a:rPr lang="es-DO" sz="1050" dirty="0">
                <a:solidFill>
                  <a:srgbClr val="000000"/>
                </a:solidFill>
                <a:highlight>
                  <a:srgbClr val="FFFFFF"/>
                </a:highlight>
                <a:latin typeface="Cascadia Mono" panose="020B0609020000020004" pitchFamily="49" charset="0"/>
              </a:rPr>
              <a:t>        </a:t>
            </a:r>
            <a:r>
              <a:rPr lang="es-DO" sz="1050" dirty="0">
                <a:solidFill>
                  <a:srgbClr val="008000"/>
                </a:solidFill>
                <a:highlight>
                  <a:srgbClr val="FFFFFF"/>
                </a:highlight>
                <a:latin typeface="Cascadia Mono" panose="020B0609020000020004" pitchFamily="49" charset="0"/>
              </a:rPr>
              <a:t>&lt;!-- Define un botón (Button) con el texto "Determinar Tipo de Dato" --&gt;</a:t>
            </a:r>
            <a:endParaRPr lang="es-DO" sz="1050" dirty="0">
              <a:solidFill>
                <a:srgbClr val="000000"/>
              </a:solidFill>
              <a:highlight>
                <a:srgbClr val="FFFFFF"/>
              </a:highlight>
              <a:latin typeface="Cascadia Mono" panose="020B0609020000020004" pitchFamily="49" charset="0"/>
            </a:endParaRPr>
          </a:p>
          <a:p>
            <a:r>
              <a:rPr lang="es-ES" sz="1050" dirty="0">
                <a:solidFill>
                  <a:srgbClr val="000000"/>
                </a:solidFill>
                <a:highlight>
                  <a:srgbClr val="FFFFFF"/>
                </a:highlight>
                <a:latin typeface="Cascadia Mono" panose="020B0609020000020004" pitchFamily="49" charset="0"/>
              </a:rPr>
              <a:t>        </a:t>
            </a:r>
            <a:r>
              <a:rPr lang="es-ES" sz="1050" dirty="0">
                <a:solidFill>
                  <a:srgbClr val="008000"/>
                </a:solidFill>
                <a:highlight>
                  <a:srgbClr val="FFFFFF"/>
                </a:highlight>
                <a:latin typeface="Cascadia Mono" panose="020B0609020000020004" pitchFamily="49" charset="0"/>
              </a:rPr>
              <a:t>&lt;!-- Asocia el evento Clicked con el método OnDetermineDataTypeClicked en el código C# --&gt;</a:t>
            </a:r>
            <a:endParaRPr lang="es-ES" sz="1050" dirty="0">
              <a:solidFill>
                <a:srgbClr val="000000"/>
              </a:solidFill>
              <a:highlight>
                <a:srgbClr val="FFFFFF"/>
              </a:highlight>
              <a:latin typeface="Cascadia Mono" panose="020B0609020000020004" pitchFamily="49" charset="0"/>
            </a:endParaRPr>
          </a:p>
          <a:p>
            <a:r>
              <a:rPr lang="es-DO" sz="1050" dirty="0">
                <a:solidFill>
                  <a:srgbClr val="000000"/>
                </a:solidFill>
                <a:highlight>
                  <a:srgbClr val="FFFFFF"/>
                </a:highlight>
                <a:latin typeface="Cascadia Mono" panose="020B0609020000020004" pitchFamily="49" charset="0"/>
              </a:rPr>
              <a:t>        </a:t>
            </a:r>
            <a:r>
              <a:rPr lang="es-DO" sz="1050" dirty="0">
                <a:solidFill>
                  <a:srgbClr val="0000FF"/>
                </a:solidFill>
                <a:highlight>
                  <a:srgbClr val="FFFFFF"/>
                </a:highlight>
                <a:latin typeface="Cascadia Mono" panose="020B0609020000020004" pitchFamily="49" charset="0"/>
              </a:rPr>
              <a:t>&lt;</a:t>
            </a:r>
            <a:r>
              <a:rPr lang="es-DO" sz="1050" dirty="0">
                <a:solidFill>
                  <a:srgbClr val="A31515"/>
                </a:solidFill>
                <a:highlight>
                  <a:srgbClr val="FFFFFF"/>
                </a:highlight>
                <a:latin typeface="Cascadia Mono" panose="020B0609020000020004" pitchFamily="49" charset="0"/>
              </a:rPr>
              <a:t>Button</a:t>
            </a:r>
            <a:r>
              <a:rPr lang="es-DO" sz="1050" dirty="0">
                <a:solidFill>
                  <a:srgbClr val="FF0000"/>
                </a:solidFill>
                <a:highlight>
                  <a:srgbClr val="FFFFFF"/>
                </a:highlight>
                <a:latin typeface="Cascadia Mono" panose="020B0609020000020004" pitchFamily="49" charset="0"/>
              </a:rPr>
              <a:t> Text</a:t>
            </a:r>
            <a:r>
              <a:rPr lang="es-DO" sz="1050" dirty="0">
                <a:solidFill>
                  <a:srgbClr val="0000FF"/>
                </a:solidFill>
                <a:highlight>
                  <a:srgbClr val="FFFFFF"/>
                </a:highlight>
                <a:latin typeface="Cascadia Mono" panose="020B0609020000020004" pitchFamily="49" charset="0"/>
              </a:rPr>
              <a:t>="Determinar Tipo de Dato"</a:t>
            </a:r>
            <a:r>
              <a:rPr lang="es-DO" sz="1050" dirty="0">
                <a:solidFill>
                  <a:srgbClr val="FF0000"/>
                </a:solidFill>
                <a:highlight>
                  <a:srgbClr val="FFFFFF"/>
                </a:highlight>
                <a:latin typeface="Cascadia Mono" panose="020B0609020000020004" pitchFamily="49" charset="0"/>
              </a:rPr>
              <a:t> Clicked</a:t>
            </a:r>
            <a:r>
              <a:rPr lang="es-DO" sz="1050" dirty="0">
                <a:solidFill>
                  <a:srgbClr val="0000FF"/>
                </a:solidFill>
                <a:highlight>
                  <a:srgbClr val="FFFFFF"/>
                </a:highlight>
                <a:latin typeface="Cascadia Mono" panose="020B0609020000020004" pitchFamily="49" charset="0"/>
              </a:rPr>
              <a:t>="OnDetermineDataTypeClicked"</a:t>
            </a:r>
            <a:r>
              <a:rPr lang="es-DO" sz="1050" dirty="0">
                <a:solidFill>
                  <a:srgbClr val="FF0000"/>
                </a:solidFill>
                <a:highlight>
                  <a:srgbClr val="FFFFFF"/>
                </a:highlight>
                <a:latin typeface="Cascadia Mono" panose="020B0609020000020004" pitchFamily="49" charset="0"/>
              </a:rPr>
              <a:t> FontSize</a:t>
            </a:r>
            <a:r>
              <a:rPr lang="es-DO" sz="1050" dirty="0">
                <a:solidFill>
                  <a:srgbClr val="0000FF"/>
                </a:solidFill>
                <a:highlight>
                  <a:srgbClr val="FFFFFF"/>
                </a:highlight>
                <a:latin typeface="Cascadia Mono" panose="020B0609020000020004" pitchFamily="49" charset="0"/>
              </a:rPr>
              <a:t>="35"/&gt;</a:t>
            </a:r>
            <a:endParaRPr lang="es-DO" sz="1050" dirty="0">
              <a:solidFill>
                <a:srgbClr val="000000"/>
              </a:solidFill>
              <a:highlight>
                <a:srgbClr val="FFFFFF"/>
              </a:highlight>
              <a:latin typeface="Cascadia Mono" panose="020B0609020000020004" pitchFamily="49" charset="0"/>
            </a:endParaRPr>
          </a:p>
          <a:p>
            <a:endParaRPr lang="es-DO" sz="1050" dirty="0">
              <a:solidFill>
                <a:srgbClr val="000000"/>
              </a:solidFill>
              <a:highlight>
                <a:srgbClr val="FFFFFF"/>
              </a:highlight>
              <a:latin typeface="Cascadia Mono" panose="020B0609020000020004" pitchFamily="49" charset="0"/>
            </a:endParaRPr>
          </a:p>
          <a:p>
            <a:r>
              <a:rPr lang="es-ES" sz="1050" dirty="0">
                <a:solidFill>
                  <a:srgbClr val="000000"/>
                </a:solidFill>
                <a:highlight>
                  <a:srgbClr val="FFFFFF"/>
                </a:highlight>
                <a:latin typeface="Cascadia Mono" panose="020B0609020000020004" pitchFamily="49" charset="0"/>
              </a:rPr>
              <a:t>        </a:t>
            </a:r>
            <a:r>
              <a:rPr lang="es-ES" sz="1050" dirty="0">
                <a:solidFill>
                  <a:srgbClr val="008000"/>
                </a:solidFill>
                <a:highlight>
                  <a:srgbClr val="FFFFFF"/>
                </a:highlight>
                <a:latin typeface="Cascadia Mono" panose="020B0609020000020004" pitchFamily="49" charset="0"/>
              </a:rPr>
              <a:t>&lt;!-- Define una etiqueta (Label) con el nombre "ResultLabel" y un texto vacío --&gt;</a:t>
            </a:r>
            <a:endParaRPr lang="es-ES" sz="1050" dirty="0">
              <a:solidFill>
                <a:srgbClr val="000000"/>
              </a:solidFill>
              <a:highlight>
                <a:srgbClr val="FFFFFF"/>
              </a:highlight>
              <a:latin typeface="Cascadia Mono" panose="020B0609020000020004" pitchFamily="49" charset="0"/>
            </a:endParaRPr>
          </a:p>
          <a:p>
            <a:r>
              <a:rPr lang="es-ES" sz="1050" dirty="0">
                <a:solidFill>
                  <a:srgbClr val="000000"/>
                </a:solidFill>
                <a:highlight>
                  <a:srgbClr val="FFFFFF"/>
                </a:highlight>
                <a:latin typeface="Cascadia Mono" panose="020B0609020000020004" pitchFamily="49" charset="0"/>
              </a:rPr>
              <a:t>        </a:t>
            </a:r>
            <a:r>
              <a:rPr lang="es-ES" sz="1050" dirty="0">
                <a:solidFill>
                  <a:srgbClr val="008000"/>
                </a:solidFill>
                <a:highlight>
                  <a:srgbClr val="FFFFFF"/>
                </a:highlight>
                <a:latin typeface="Cascadia Mono" panose="020B0609020000020004" pitchFamily="49" charset="0"/>
              </a:rPr>
              <a:t>&lt;!-- Establece el tamaño de la fuente a 18 --&gt;</a:t>
            </a:r>
            <a:endParaRPr lang="es-ES" sz="1050" dirty="0">
              <a:solidFill>
                <a:srgbClr val="000000"/>
              </a:solidFill>
              <a:highlight>
                <a:srgbClr val="FFFFFF"/>
              </a:highlight>
              <a:latin typeface="Cascadia Mono" panose="020B0609020000020004" pitchFamily="49" charset="0"/>
            </a:endParaRPr>
          </a:p>
          <a:p>
            <a:r>
              <a:rPr lang="es-DO" sz="1050" dirty="0">
                <a:solidFill>
                  <a:srgbClr val="000000"/>
                </a:solidFill>
                <a:highlight>
                  <a:srgbClr val="FFFFFF"/>
                </a:highlight>
                <a:latin typeface="Cascadia Mono" panose="020B0609020000020004" pitchFamily="49" charset="0"/>
              </a:rPr>
              <a:t>        </a:t>
            </a:r>
            <a:r>
              <a:rPr lang="es-DO" sz="1050" dirty="0">
                <a:solidFill>
                  <a:srgbClr val="0000FF"/>
                </a:solidFill>
                <a:highlight>
                  <a:srgbClr val="FFFFFF"/>
                </a:highlight>
                <a:latin typeface="Cascadia Mono" panose="020B0609020000020004" pitchFamily="49" charset="0"/>
              </a:rPr>
              <a:t>&lt;</a:t>
            </a:r>
            <a:r>
              <a:rPr lang="es-DO" sz="1050" dirty="0">
                <a:solidFill>
                  <a:srgbClr val="A31515"/>
                </a:solidFill>
                <a:highlight>
                  <a:srgbClr val="FFFFFF"/>
                </a:highlight>
                <a:latin typeface="Cascadia Mono" panose="020B0609020000020004" pitchFamily="49" charset="0"/>
              </a:rPr>
              <a:t>Label</a:t>
            </a:r>
            <a:r>
              <a:rPr lang="es-DO" sz="1050" dirty="0">
                <a:solidFill>
                  <a:srgbClr val="FF0000"/>
                </a:solidFill>
                <a:highlight>
                  <a:srgbClr val="FFFFFF"/>
                </a:highlight>
                <a:latin typeface="Cascadia Mono" panose="020B0609020000020004" pitchFamily="49" charset="0"/>
              </a:rPr>
              <a:t> x</a:t>
            </a:r>
            <a:r>
              <a:rPr lang="es-DO" sz="1050" dirty="0">
                <a:solidFill>
                  <a:srgbClr val="0000FF"/>
                </a:solidFill>
                <a:highlight>
                  <a:srgbClr val="FFFFFF"/>
                </a:highlight>
                <a:latin typeface="Cascadia Mono" panose="020B0609020000020004" pitchFamily="49" charset="0"/>
              </a:rPr>
              <a:t>:</a:t>
            </a:r>
            <a:r>
              <a:rPr lang="es-DO" sz="1050" dirty="0">
                <a:solidFill>
                  <a:srgbClr val="FF0000"/>
                </a:solidFill>
                <a:highlight>
                  <a:srgbClr val="FFFFFF"/>
                </a:highlight>
                <a:latin typeface="Cascadia Mono" panose="020B0609020000020004" pitchFamily="49" charset="0"/>
              </a:rPr>
              <a:t>Name</a:t>
            </a:r>
            <a:r>
              <a:rPr lang="es-DO" sz="1050" dirty="0">
                <a:solidFill>
                  <a:srgbClr val="0000FF"/>
                </a:solidFill>
                <a:highlight>
                  <a:srgbClr val="FFFFFF"/>
                </a:highlight>
                <a:latin typeface="Cascadia Mono" panose="020B0609020000020004" pitchFamily="49" charset="0"/>
              </a:rPr>
              <a:t>="ResultLabel"</a:t>
            </a:r>
            <a:r>
              <a:rPr lang="es-DO" sz="1050" dirty="0">
                <a:solidFill>
                  <a:srgbClr val="FF0000"/>
                </a:solidFill>
                <a:highlight>
                  <a:srgbClr val="FFFFFF"/>
                </a:highlight>
                <a:latin typeface="Cascadia Mono" panose="020B0609020000020004" pitchFamily="49" charset="0"/>
              </a:rPr>
              <a:t> Text</a:t>
            </a:r>
            <a:r>
              <a:rPr lang="es-DO" sz="1050" dirty="0">
                <a:solidFill>
                  <a:srgbClr val="0000FF"/>
                </a:solidFill>
                <a:highlight>
                  <a:srgbClr val="FFFFFF"/>
                </a:highlight>
                <a:latin typeface="Cascadia Mono" panose="020B0609020000020004" pitchFamily="49" charset="0"/>
              </a:rPr>
              <a:t>=""</a:t>
            </a:r>
            <a:r>
              <a:rPr lang="es-DO" sz="1050" dirty="0">
                <a:solidFill>
                  <a:srgbClr val="FF0000"/>
                </a:solidFill>
                <a:highlight>
                  <a:srgbClr val="FFFFFF"/>
                </a:highlight>
                <a:latin typeface="Cascadia Mono" panose="020B0609020000020004" pitchFamily="49" charset="0"/>
              </a:rPr>
              <a:t> FontSize</a:t>
            </a:r>
            <a:r>
              <a:rPr lang="es-DO" sz="1050" dirty="0">
                <a:solidFill>
                  <a:srgbClr val="0000FF"/>
                </a:solidFill>
                <a:highlight>
                  <a:srgbClr val="FFFFFF"/>
                </a:highlight>
                <a:latin typeface="Cascadia Mono" panose="020B0609020000020004" pitchFamily="49" charset="0"/>
              </a:rPr>
              <a:t>="35"</a:t>
            </a:r>
            <a:r>
              <a:rPr lang="es-DO" sz="1050" dirty="0">
                <a:solidFill>
                  <a:srgbClr val="FF0000"/>
                </a:solidFill>
                <a:highlight>
                  <a:srgbClr val="FFFFFF"/>
                </a:highlight>
                <a:latin typeface="Cascadia Mono" panose="020B0609020000020004" pitchFamily="49" charset="0"/>
              </a:rPr>
              <a:t> HorizontalTextAlignment</a:t>
            </a:r>
            <a:r>
              <a:rPr lang="es-DO" sz="1050" dirty="0">
                <a:solidFill>
                  <a:srgbClr val="0000FF"/>
                </a:solidFill>
                <a:highlight>
                  <a:srgbClr val="FFFFFF"/>
                </a:highlight>
                <a:latin typeface="Cascadia Mono" panose="020B0609020000020004" pitchFamily="49" charset="0"/>
              </a:rPr>
              <a:t>="Center"</a:t>
            </a:r>
            <a:r>
              <a:rPr lang="es-DO" sz="1050" dirty="0">
                <a:solidFill>
                  <a:srgbClr val="FF0000"/>
                </a:solidFill>
                <a:highlight>
                  <a:srgbClr val="FFFFFF"/>
                </a:highlight>
                <a:latin typeface="Cascadia Mono" panose="020B0609020000020004" pitchFamily="49" charset="0"/>
              </a:rPr>
              <a:t> Margin</a:t>
            </a:r>
            <a:r>
              <a:rPr lang="es-DO" sz="1050" dirty="0">
                <a:solidFill>
                  <a:srgbClr val="0000FF"/>
                </a:solidFill>
                <a:highlight>
                  <a:srgbClr val="FFFFFF"/>
                </a:highlight>
                <a:latin typeface="Cascadia Mono" panose="020B0609020000020004" pitchFamily="49" charset="0"/>
              </a:rPr>
              <a:t>="10"</a:t>
            </a:r>
            <a:r>
              <a:rPr lang="es-DO" sz="1050" dirty="0">
                <a:solidFill>
                  <a:srgbClr val="FF0000"/>
                </a:solidFill>
                <a:highlight>
                  <a:srgbClr val="FFFFFF"/>
                </a:highlight>
                <a:latin typeface="Cascadia Mono" panose="020B0609020000020004" pitchFamily="49" charset="0"/>
              </a:rPr>
              <a:t> BackgroundColor</a:t>
            </a:r>
            <a:r>
              <a:rPr lang="es-DO" sz="1050" dirty="0">
                <a:solidFill>
                  <a:srgbClr val="0000FF"/>
                </a:solidFill>
                <a:highlight>
                  <a:srgbClr val="FFFFFF"/>
                </a:highlight>
                <a:latin typeface="Cascadia Mono" panose="020B0609020000020004" pitchFamily="49" charset="0"/>
              </a:rPr>
              <a:t>="YellowGreen"/&gt;</a:t>
            </a:r>
            <a:endParaRPr lang="es-DO" sz="1050" dirty="0">
              <a:solidFill>
                <a:srgbClr val="000000"/>
              </a:solidFill>
              <a:highlight>
                <a:srgbClr val="FFFFFF"/>
              </a:highlight>
              <a:latin typeface="Cascadia Mono" panose="020B0609020000020004" pitchFamily="49" charset="0"/>
            </a:endParaRPr>
          </a:p>
          <a:p>
            <a:r>
              <a:rPr lang="es-DO" sz="1050" dirty="0">
                <a:solidFill>
                  <a:srgbClr val="000000"/>
                </a:solidFill>
                <a:highlight>
                  <a:srgbClr val="FFFFFF"/>
                </a:highlight>
                <a:latin typeface="Cascadia Mono" panose="020B0609020000020004" pitchFamily="49" charset="0"/>
              </a:rPr>
              <a:t>    </a:t>
            </a:r>
            <a:r>
              <a:rPr lang="es-DO" sz="1050" dirty="0">
                <a:solidFill>
                  <a:srgbClr val="0000FF"/>
                </a:solidFill>
                <a:highlight>
                  <a:srgbClr val="FFFFFF"/>
                </a:highlight>
                <a:latin typeface="Cascadia Mono" panose="020B0609020000020004" pitchFamily="49" charset="0"/>
              </a:rPr>
              <a:t>&lt;/</a:t>
            </a:r>
            <a:r>
              <a:rPr lang="es-DO" sz="1050" dirty="0">
                <a:solidFill>
                  <a:srgbClr val="A31515"/>
                </a:solidFill>
                <a:highlight>
                  <a:srgbClr val="FFFFFF"/>
                </a:highlight>
                <a:latin typeface="Cascadia Mono" panose="020B0609020000020004" pitchFamily="49" charset="0"/>
              </a:rPr>
              <a:t>StackLayout</a:t>
            </a:r>
            <a:r>
              <a:rPr lang="es-DO" sz="1050" dirty="0">
                <a:solidFill>
                  <a:srgbClr val="0000FF"/>
                </a:solidFill>
                <a:highlight>
                  <a:srgbClr val="FFFFFF"/>
                </a:highlight>
                <a:latin typeface="Cascadia Mono" panose="020B0609020000020004" pitchFamily="49" charset="0"/>
              </a:rPr>
              <a:t>&gt;</a:t>
            </a:r>
            <a:endParaRPr lang="es-DO" sz="1050" dirty="0">
              <a:solidFill>
                <a:srgbClr val="000000"/>
              </a:solidFill>
              <a:highlight>
                <a:srgbClr val="FFFFFF"/>
              </a:highlight>
              <a:latin typeface="Cascadia Mono" panose="020B0609020000020004" pitchFamily="49" charset="0"/>
            </a:endParaRPr>
          </a:p>
          <a:p>
            <a:endParaRPr lang="es-DO" sz="1050" dirty="0">
              <a:solidFill>
                <a:srgbClr val="000000"/>
              </a:solidFill>
              <a:highlight>
                <a:srgbClr val="FFFFFF"/>
              </a:highlight>
              <a:latin typeface="Cascadia Mono" panose="020B0609020000020004" pitchFamily="49" charset="0"/>
            </a:endParaRPr>
          </a:p>
          <a:p>
            <a:r>
              <a:rPr lang="es-DO" sz="1050" dirty="0">
                <a:solidFill>
                  <a:srgbClr val="0000FF"/>
                </a:solidFill>
                <a:highlight>
                  <a:srgbClr val="FFFFFF"/>
                </a:highlight>
                <a:latin typeface="Cascadia Mono" panose="020B0609020000020004" pitchFamily="49" charset="0"/>
              </a:rPr>
              <a:t>&lt;/</a:t>
            </a:r>
            <a:r>
              <a:rPr lang="es-DO" sz="1050" dirty="0">
                <a:solidFill>
                  <a:srgbClr val="A31515"/>
                </a:solidFill>
                <a:highlight>
                  <a:srgbClr val="FFFFFF"/>
                </a:highlight>
                <a:latin typeface="Cascadia Mono" panose="020B0609020000020004" pitchFamily="49" charset="0"/>
              </a:rPr>
              <a:t>ContentPage</a:t>
            </a:r>
            <a:r>
              <a:rPr lang="es-DO" sz="1050" dirty="0">
                <a:solidFill>
                  <a:srgbClr val="0000FF"/>
                </a:solidFill>
                <a:highlight>
                  <a:srgbClr val="FFFFFF"/>
                </a:highlight>
                <a:latin typeface="Cascadia Mono" panose="020B0609020000020004" pitchFamily="49" charset="0"/>
              </a:rPr>
              <a:t>&gt;</a:t>
            </a:r>
            <a:endParaRPr lang="es-DO" sz="1050" dirty="0">
              <a:solidFill>
                <a:srgbClr val="000000"/>
              </a:solidFill>
              <a:highlight>
                <a:srgbClr val="FFFFFF"/>
              </a:highlight>
              <a:latin typeface="Cascadia Mono" panose="020B0609020000020004" pitchFamily="49" charset="0"/>
            </a:endParaRPr>
          </a:p>
        </p:txBody>
      </p:sp>
      <p:sp>
        <p:nvSpPr>
          <p:cNvPr id="4" name="CuadroTexto 3">
            <a:extLst>
              <a:ext uri="{FF2B5EF4-FFF2-40B4-BE49-F238E27FC236}">
                <a16:creationId xmlns:a16="http://schemas.microsoft.com/office/drawing/2014/main" id="{314EDEBA-1131-442A-8466-830BB92BA9A1}"/>
              </a:ext>
            </a:extLst>
          </p:cNvPr>
          <p:cNvSpPr txBox="1"/>
          <p:nvPr/>
        </p:nvSpPr>
        <p:spPr>
          <a:xfrm>
            <a:off x="7509642" y="293747"/>
            <a:ext cx="4288220" cy="523220"/>
          </a:xfrm>
          <a:prstGeom prst="rect">
            <a:avLst/>
          </a:prstGeom>
          <a:noFill/>
        </p:spPr>
        <p:txBody>
          <a:bodyPr wrap="square" rtlCol="0">
            <a:spAutoFit/>
          </a:bodyPr>
          <a:lstStyle/>
          <a:p>
            <a:r>
              <a:rPr lang="es-ES" sz="2800" b="1" dirty="0">
                <a:highlight>
                  <a:srgbClr val="FFFF00"/>
                </a:highlight>
              </a:rPr>
              <a:t>Codigo del MainPage.xaml</a:t>
            </a:r>
            <a:endParaRPr lang="es-DO" sz="2800" b="1" dirty="0">
              <a:highlight>
                <a:srgbClr val="FFFF00"/>
              </a:highlight>
            </a:endParaRPr>
          </a:p>
        </p:txBody>
      </p:sp>
    </p:spTree>
    <p:extLst>
      <p:ext uri="{BB962C8B-B14F-4D97-AF65-F5344CB8AC3E}">
        <p14:creationId xmlns:p14="http://schemas.microsoft.com/office/powerpoint/2010/main" val="1535574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1CBC582-4509-4367-9E2E-35A7BFD44688}"/>
              </a:ext>
            </a:extLst>
          </p:cNvPr>
          <p:cNvSpPr txBox="1"/>
          <p:nvPr/>
        </p:nvSpPr>
        <p:spPr>
          <a:xfrm>
            <a:off x="185133" y="370494"/>
            <a:ext cx="6821215" cy="6186309"/>
          </a:xfrm>
          <a:prstGeom prst="rect">
            <a:avLst/>
          </a:prstGeom>
          <a:noFill/>
        </p:spPr>
        <p:txBody>
          <a:bodyPr wrap="square">
            <a:spAutoFit/>
          </a:bodyPr>
          <a:lstStyle/>
          <a:p>
            <a:r>
              <a:rPr lang="es-DO" sz="450" dirty="0">
                <a:solidFill>
                  <a:srgbClr val="0000FF"/>
                </a:solidFill>
                <a:highlight>
                  <a:srgbClr val="FFFFFF"/>
                </a:highlight>
                <a:latin typeface="Cascadia Mono" panose="020B0609020000020004" pitchFamily="49" charset="0"/>
              </a:rPr>
              <a:t>using</a:t>
            </a:r>
            <a:r>
              <a:rPr lang="es-DO" sz="450" dirty="0">
                <a:solidFill>
                  <a:srgbClr val="000000"/>
                </a:solidFill>
                <a:highlight>
                  <a:srgbClr val="FFFFFF"/>
                </a:highlight>
                <a:latin typeface="Cascadia Mono" panose="020B0609020000020004" pitchFamily="49" charset="0"/>
              </a:rPr>
              <a:t> System; </a:t>
            </a:r>
            <a:r>
              <a:rPr lang="es-DO" sz="450" dirty="0">
                <a:solidFill>
                  <a:srgbClr val="008000"/>
                </a:solidFill>
                <a:highlight>
                  <a:srgbClr val="FFFFFF"/>
                </a:highlight>
                <a:latin typeface="Cascadia Mono" panose="020B0609020000020004" pitchFamily="49" charset="0"/>
              </a:rPr>
              <a:t>// Importa el espacio de nombres System</a:t>
            </a:r>
            <a:endParaRPr lang="es-DO" sz="450" dirty="0">
              <a:solidFill>
                <a:srgbClr val="000000"/>
              </a:solidFill>
              <a:highlight>
                <a:srgbClr val="FFFFFF"/>
              </a:highlight>
              <a:latin typeface="Cascadia Mono" panose="020B0609020000020004" pitchFamily="49" charset="0"/>
            </a:endParaRPr>
          </a:p>
          <a:p>
            <a:r>
              <a:rPr lang="es-DO" sz="450" dirty="0">
                <a:solidFill>
                  <a:srgbClr val="0000FF"/>
                </a:solidFill>
                <a:highlight>
                  <a:srgbClr val="FFFFFF"/>
                </a:highlight>
                <a:latin typeface="Cascadia Mono" panose="020B0609020000020004" pitchFamily="49" charset="0"/>
              </a:rPr>
              <a:t>using</a:t>
            </a:r>
            <a:r>
              <a:rPr lang="es-DO" sz="450" dirty="0">
                <a:solidFill>
                  <a:srgbClr val="000000"/>
                </a:solidFill>
                <a:highlight>
                  <a:srgbClr val="FFFFFF"/>
                </a:highlight>
                <a:latin typeface="Cascadia Mono" panose="020B0609020000020004" pitchFamily="49" charset="0"/>
              </a:rPr>
              <a:t> Microsoft.Maui.Controls; </a:t>
            </a:r>
            <a:r>
              <a:rPr lang="es-DO" sz="450" dirty="0">
                <a:solidFill>
                  <a:srgbClr val="008000"/>
                </a:solidFill>
                <a:highlight>
                  <a:srgbClr val="FFFFFF"/>
                </a:highlight>
                <a:latin typeface="Cascadia Mono" panose="020B0609020000020004" pitchFamily="49" charset="0"/>
              </a:rPr>
              <a:t>// Importa el espacio de nombres Microsoft.Maui.Controls para crear aplicaciones multiplataforma</a:t>
            </a:r>
            <a:endParaRPr lang="es-DO" sz="450" dirty="0">
              <a:solidFill>
                <a:srgbClr val="000000"/>
              </a:solidFill>
              <a:highlight>
                <a:srgbClr val="FFFFFF"/>
              </a:highlight>
              <a:latin typeface="Cascadia Mono" panose="020B0609020000020004" pitchFamily="49" charset="0"/>
            </a:endParaRPr>
          </a:p>
          <a:p>
            <a:endParaRPr lang="es-DO" sz="450" dirty="0">
              <a:solidFill>
                <a:srgbClr val="000000"/>
              </a:solidFill>
              <a:highlight>
                <a:srgbClr val="FFFFFF"/>
              </a:highlight>
              <a:latin typeface="Cascadia Mono" panose="020B0609020000020004" pitchFamily="49" charset="0"/>
            </a:endParaRPr>
          </a:p>
          <a:p>
            <a:r>
              <a:rPr lang="es-ES" sz="450" dirty="0">
                <a:solidFill>
                  <a:srgbClr val="0000FF"/>
                </a:solidFill>
                <a:highlight>
                  <a:srgbClr val="FFFFFF"/>
                </a:highlight>
                <a:latin typeface="Cascadia Mono" panose="020B0609020000020004" pitchFamily="49" charset="0"/>
              </a:rPr>
              <a:t>namespace</a:t>
            </a:r>
            <a:r>
              <a:rPr lang="es-ES" sz="450" dirty="0">
                <a:solidFill>
                  <a:srgbClr val="000000"/>
                </a:solidFill>
                <a:highlight>
                  <a:srgbClr val="FFFFFF"/>
                </a:highlight>
                <a:latin typeface="Cascadia Mono" panose="020B0609020000020004" pitchFamily="49" charset="0"/>
              </a:rPr>
              <a:t> </a:t>
            </a:r>
            <a:r>
              <a:rPr lang="es-DO" sz="400" b="1" dirty="0">
                <a:highlight>
                  <a:srgbClr val="FFFFFF"/>
                </a:highlight>
                <a:latin typeface="Cascadia Mono" panose="020B0609020000020004" pitchFamily="49" charset="0"/>
              </a:rPr>
              <a:t>DATOS_Y_TIPOS</a:t>
            </a:r>
            <a:r>
              <a:rPr lang="es-ES" sz="200" b="1" dirty="0">
                <a:highlight>
                  <a:srgbClr val="FFFFFF"/>
                </a:highlight>
                <a:latin typeface="Cascadia Mono" panose="020B0609020000020004" pitchFamily="49" charset="0"/>
              </a:rPr>
              <a:t> </a:t>
            </a:r>
            <a:r>
              <a:rPr lang="es-ES" sz="450" dirty="0">
                <a:solidFill>
                  <a:srgbClr val="008000"/>
                </a:solidFill>
                <a:highlight>
                  <a:srgbClr val="FFFFFF"/>
                </a:highlight>
                <a:latin typeface="Cascadia Mono" panose="020B0609020000020004" pitchFamily="49" charset="0"/>
              </a:rPr>
              <a:t>// Define el espacio de nombres DATOS</a:t>
            </a:r>
            <a:endParaRPr lang="es-ES" sz="450" dirty="0">
              <a:solidFill>
                <a:srgbClr val="000000"/>
              </a:solidFill>
              <a:highlight>
                <a:srgbClr val="FFFFFF"/>
              </a:highlight>
              <a:latin typeface="Cascadia Mono" panose="020B0609020000020004" pitchFamily="49" charset="0"/>
            </a:endParaRPr>
          </a:p>
          <a:p>
            <a:r>
              <a:rPr lang="es-DO" sz="450" dirty="0">
                <a:solidFill>
                  <a:srgbClr val="000000"/>
                </a:solidFill>
                <a:highlight>
                  <a:srgbClr val="FFFFFF"/>
                </a:highlight>
                <a:latin typeface="Cascadia Mono" panose="020B0609020000020004" pitchFamily="49" charset="0"/>
              </a:rPr>
              <a:t>{</a:t>
            </a:r>
          </a:p>
          <a:p>
            <a:r>
              <a:rPr lang="es-DO" sz="450" dirty="0">
                <a:solidFill>
                  <a:srgbClr val="000000"/>
                </a:solidFill>
                <a:highlight>
                  <a:srgbClr val="FFFFFF"/>
                </a:highlight>
                <a:latin typeface="Cascadia Mono" panose="020B0609020000020004" pitchFamily="49" charset="0"/>
              </a:rPr>
              <a:t>    </a:t>
            </a:r>
            <a:r>
              <a:rPr lang="es-DO" sz="450" dirty="0">
                <a:solidFill>
                  <a:srgbClr val="0000FF"/>
                </a:solidFill>
                <a:highlight>
                  <a:srgbClr val="FFFFFF"/>
                </a:highlight>
                <a:latin typeface="Cascadia Mono" panose="020B0609020000020004" pitchFamily="49" charset="0"/>
              </a:rPr>
              <a:t>public</a:t>
            </a:r>
            <a:r>
              <a:rPr lang="es-DO" sz="450" dirty="0">
                <a:solidFill>
                  <a:srgbClr val="000000"/>
                </a:solidFill>
                <a:highlight>
                  <a:srgbClr val="FFFFFF"/>
                </a:highlight>
                <a:latin typeface="Cascadia Mono" panose="020B0609020000020004" pitchFamily="49" charset="0"/>
              </a:rPr>
              <a:t> </a:t>
            </a:r>
            <a:r>
              <a:rPr lang="es-DO" sz="450" dirty="0">
                <a:solidFill>
                  <a:srgbClr val="0000FF"/>
                </a:solidFill>
                <a:highlight>
                  <a:srgbClr val="FFFFFF"/>
                </a:highlight>
                <a:latin typeface="Cascadia Mono" panose="020B0609020000020004" pitchFamily="49" charset="0"/>
              </a:rPr>
              <a:t>partial</a:t>
            </a:r>
            <a:r>
              <a:rPr lang="es-DO" sz="450" dirty="0">
                <a:solidFill>
                  <a:srgbClr val="000000"/>
                </a:solidFill>
                <a:highlight>
                  <a:srgbClr val="FFFFFF"/>
                </a:highlight>
                <a:latin typeface="Cascadia Mono" panose="020B0609020000020004" pitchFamily="49" charset="0"/>
              </a:rPr>
              <a:t> </a:t>
            </a:r>
            <a:r>
              <a:rPr lang="es-DO" sz="450" dirty="0">
                <a:solidFill>
                  <a:srgbClr val="0000FF"/>
                </a:solidFill>
                <a:highlight>
                  <a:srgbClr val="FFFFFF"/>
                </a:highlight>
                <a:latin typeface="Cascadia Mono" panose="020B0609020000020004" pitchFamily="49" charset="0"/>
              </a:rPr>
              <a:t>class</a:t>
            </a:r>
            <a:r>
              <a:rPr lang="es-DO" sz="450" dirty="0">
                <a:solidFill>
                  <a:srgbClr val="000000"/>
                </a:solidFill>
                <a:highlight>
                  <a:srgbClr val="FFFFFF"/>
                </a:highlight>
                <a:latin typeface="Cascadia Mono" panose="020B0609020000020004" pitchFamily="49" charset="0"/>
              </a:rPr>
              <a:t> </a:t>
            </a:r>
            <a:r>
              <a:rPr lang="es-DO" sz="450" dirty="0">
                <a:solidFill>
                  <a:srgbClr val="2B91AF"/>
                </a:solidFill>
                <a:highlight>
                  <a:srgbClr val="FFFFFF"/>
                </a:highlight>
                <a:latin typeface="Cascadia Mono" panose="020B0609020000020004" pitchFamily="49" charset="0"/>
              </a:rPr>
              <a:t>MainPage</a:t>
            </a:r>
            <a:r>
              <a:rPr lang="es-DO" sz="450" dirty="0">
                <a:solidFill>
                  <a:srgbClr val="000000"/>
                </a:solidFill>
                <a:highlight>
                  <a:srgbClr val="FFFFFF"/>
                </a:highlight>
                <a:latin typeface="Cascadia Mono" panose="020B0609020000020004" pitchFamily="49" charset="0"/>
              </a:rPr>
              <a:t> : ContentPage </a:t>
            </a:r>
            <a:r>
              <a:rPr lang="es-DO" sz="450" dirty="0">
                <a:solidFill>
                  <a:srgbClr val="008000"/>
                </a:solidFill>
                <a:highlight>
                  <a:srgbClr val="FFFFFF"/>
                </a:highlight>
                <a:latin typeface="Cascadia Mono" panose="020B0609020000020004" pitchFamily="49" charset="0"/>
              </a:rPr>
              <a:t>// Define una clase parcial MainPage que hereda de ContentPage</a:t>
            </a:r>
            <a:endParaRPr lang="es-DO" sz="450" dirty="0">
              <a:solidFill>
                <a:srgbClr val="000000"/>
              </a:solidFill>
              <a:highlight>
                <a:srgbClr val="FFFFFF"/>
              </a:highlight>
              <a:latin typeface="Cascadia Mono" panose="020B0609020000020004" pitchFamily="49" charset="0"/>
            </a:endParaRPr>
          </a:p>
          <a:p>
            <a:r>
              <a:rPr lang="es-DO" sz="450" dirty="0">
                <a:solidFill>
                  <a:srgbClr val="000000"/>
                </a:solidFill>
                <a:highlight>
                  <a:srgbClr val="FFFFFF"/>
                </a:highlight>
                <a:latin typeface="Cascadia Mono" panose="020B0609020000020004" pitchFamily="49" charset="0"/>
              </a:rPr>
              <a:t>    {</a:t>
            </a:r>
          </a:p>
          <a:p>
            <a:r>
              <a:rPr lang="fr-FR" sz="450" dirty="0">
                <a:solidFill>
                  <a:srgbClr val="000000"/>
                </a:solidFill>
                <a:highlight>
                  <a:srgbClr val="FFFFFF"/>
                </a:highlight>
                <a:latin typeface="Cascadia Mono" panose="020B0609020000020004" pitchFamily="49" charset="0"/>
              </a:rPr>
              <a:t>        </a:t>
            </a:r>
            <a:r>
              <a:rPr lang="fr-FR" sz="450" dirty="0">
                <a:solidFill>
                  <a:srgbClr val="0000FF"/>
                </a:solidFill>
                <a:highlight>
                  <a:srgbClr val="FFFFFF"/>
                </a:highlight>
                <a:latin typeface="Cascadia Mono" panose="020B0609020000020004" pitchFamily="49" charset="0"/>
              </a:rPr>
              <a:t>public</a:t>
            </a:r>
            <a:r>
              <a:rPr lang="fr-FR" sz="450" dirty="0">
                <a:solidFill>
                  <a:srgbClr val="000000"/>
                </a:solidFill>
                <a:highlight>
                  <a:srgbClr val="FFFFFF"/>
                </a:highlight>
                <a:latin typeface="Cascadia Mono" panose="020B0609020000020004" pitchFamily="49" charset="0"/>
              </a:rPr>
              <a:t> </a:t>
            </a:r>
            <a:r>
              <a:rPr lang="fr-FR" sz="450" dirty="0">
                <a:solidFill>
                  <a:srgbClr val="2B91AF"/>
                </a:solidFill>
                <a:highlight>
                  <a:srgbClr val="FFFFFF"/>
                </a:highlight>
                <a:latin typeface="Cascadia Mono" panose="020B0609020000020004" pitchFamily="49" charset="0"/>
              </a:rPr>
              <a:t>MainPage</a:t>
            </a:r>
            <a:r>
              <a:rPr lang="fr-FR" sz="450" dirty="0">
                <a:solidFill>
                  <a:srgbClr val="000000"/>
                </a:solidFill>
                <a:highlight>
                  <a:srgbClr val="FFFFFF"/>
                </a:highlight>
                <a:latin typeface="Cascadia Mono" panose="020B0609020000020004" pitchFamily="49" charset="0"/>
              </a:rPr>
              <a:t>() </a:t>
            </a:r>
            <a:r>
              <a:rPr lang="fr-FR" sz="450" dirty="0">
                <a:solidFill>
                  <a:srgbClr val="008000"/>
                </a:solidFill>
                <a:highlight>
                  <a:srgbClr val="FFFFFF"/>
                </a:highlight>
                <a:latin typeface="Cascadia Mono" panose="020B0609020000020004" pitchFamily="49" charset="0"/>
              </a:rPr>
              <a:t>// Constructor de la clase MainPage</a:t>
            </a:r>
            <a:endParaRPr lang="fr-FR" sz="450" dirty="0">
              <a:solidFill>
                <a:srgbClr val="000000"/>
              </a:solidFill>
              <a:highlight>
                <a:srgbClr val="FFFFFF"/>
              </a:highlight>
              <a:latin typeface="Cascadia Mono" panose="020B0609020000020004" pitchFamily="49" charset="0"/>
            </a:endParaRPr>
          </a:p>
          <a:p>
            <a:r>
              <a:rPr lang="es-DO" sz="450" dirty="0">
                <a:solidFill>
                  <a:srgbClr val="000000"/>
                </a:solidFill>
                <a:highlight>
                  <a:srgbClr val="FFFFFF"/>
                </a:highlight>
                <a:latin typeface="Cascadia Mono" panose="020B0609020000020004" pitchFamily="49" charset="0"/>
              </a:rPr>
              <a:t>        {</a:t>
            </a:r>
          </a:p>
          <a:p>
            <a:r>
              <a:rPr lang="es-ES" sz="450" dirty="0">
                <a:solidFill>
                  <a:srgbClr val="000000"/>
                </a:solidFill>
                <a:highlight>
                  <a:srgbClr val="FFFFFF"/>
                </a:highlight>
                <a:latin typeface="Cascadia Mono" panose="020B0609020000020004" pitchFamily="49" charset="0"/>
              </a:rPr>
              <a:t>            InitializeComponent(); </a:t>
            </a:r>
            <a:r>
              <a:rPr lang="es-ES" sz="450" dirty="0">
                <a:solidFill>
                  <a:srgbClr val="008000"/>
                </a:solidFill>
                <a:highlight>
                  <a:srgbClr val="FFFFFF"/>
                </a:highlight>
                <a:latin typeface="Cascadia Mono" panose="020B0609020000020004" pitchFamily="49" charset="0"/>
              </a:rPr>
              <a:t>// Inicializa los componentes de la página</a:t>
            </a:r>
            <a:endParaRPr lang="es-ES" sz="450" dirty="0">
              <a:solidFill>
                <a:srgbClr val="000000"/>
              </a:solidFill>
              <a:highlight>
                <a:srgbClr val="FFFFFF"/>
              </a:highlight>
              <a:latin typeface="Cascadia Mono" panose="020B0609020000020004" pitchFamily="49" charset="0"/>
            </a:endParaRPr>
          </a:p>
          <a:p>
            <a:r>
              <a:rPr lang="es-DO" sz="450" dirty="0">
                <a:solidFill>
                  <a:srgbClr val="000000"/>
                </a:solidFill>
                <a:highlight>
                  <a:srgbClr val="FFFFFF"/>
                </a:highlight>
                <a:latin typeface="Cascadia Mono" panose="020B0609020000020004" pitchFamily="49" charset="0"/>
              </a:rPr>
              <a:t>        }</a:t>
            </a:r>
          </a:p>
          <a:p>
            <a:endParaRPr lang="es-DO" sz="450" dirty="0">
              <a:solidFill>
                <a:srgbClr val="000000"/>
              </a:solidFill>
              <a:highlight>
                <a:srgbClr val="FFFFFF"/>
              </a:highlight>
              <a:latin typeface="Cascadia Mono" panose="020B0609020000020004" pitchFamily="49" charset="0"/>
            </a:endParaRPr>
          </a:p>
          <a:p>
            <a:r>
              <a:rPr lang="es-ES" sz="450" dirty="0">
                <a:solidFill>
                  <a:srgbClr val="000000"/>
                </a:solidFill>
                <a:highlight>
                  <a:srgbClr val="FFFFFF"/>
                </a:highlight>
                <a:latin typeface="Cascadia Mono" panose="020B0609020000020004" pitchFamily="49" charset="0"/>
              </a:rPr>
              <a:t>        </a:t>
            </a:r>
            <a:r>
              <a:rPr lang="es-ES" sz="450" dirty="0">
                <a:solidFill>
                  <a:srgbClr val="008000"/>
                </a:solidFill>
                <a:highlight>
                  <a:srgbClr val="FFFFFF"/>
                </a:highlight>
                <a:latin typeface="Cascadia Mono" panose="020B0609020000020004" pitchFamily="49" charset="0"/>
              </a:rPr>
              <a:t>// Método que se ejecuta cuando se hace clic en el botón</a:t>
            </a:r>
            <a:endParaRPr lang="es-ES" sz="450" dirty="0">
              <a:solidFill>
                <a:srgbClr val="000000"/>
              </a:solidFill>
              <a:highlight>
                <a:srgbClr val="FFFFFF"/>
              </a:highlight>
              <a:latin typeface="Cascadia Mono" panose="020B0609020000020004" pitchFamily="49" charset="0"/>
            </a:endParaRPr>
          </a:p>
          <a:p>
            <a:r>
              <a:rPr lang="en-US" sz="450" dirty="0">
                <a:solidFill>
                  <a:srgbClr val="000000"/>
                </a:solidFill>
                <a:highlight>
                  <a:srgbClr val="FFFFFF"/>
                </a:highlight>
                <a:latin typeface="Cascadia Mono" panose="020B0609020000020004" pitchFamily="49" charset="0"/>
              </a:rPr>
              <a:t>        </a:t>
            </a:r>
            <a:r>
              <a:rPr lang="en-US" sz="450" dirty="0">
                <a:solidFill>
                  <a:srgbClr val="0000FF"/>
                </a:solidFill>
                <a:highlight>
                  <a:srgbClr val="FFFFFF"/>
                </a:highlight>
                <a:latin typeface="Cascadia Mono" panose="020B0609020000020004" pitchFamily="49" charset="0"/>
              </a:rPr>
              <a:t>void</a:t>
            </a:r>
            <a:r>
              <a:rPr lang="en-US" sz="450" dirty="0">
                <a:solidFill>
                  <a:srgbClr val="000000"/>
                </a:solidFill>
                <a:highlight>
                  <a:srgbClr val="FFFFFF"/>
                </a:highlight>
                <a:latin typeface="Cascadia Mono" panose="020B0609020000020004" pitchFamily="49" charset="0"/>
              </a:rPr>
              <a:t> OnDetermineDataTypeClicked(</a:t>
            </a:r>
            <a:r>
              <a:rPr lang="en-US" sz="450" dirty="0">
                <a:solidFill>
                  <a:srgbClr val="0000FF"/>
                </a:solidFill>
                <a:highlight>
                  <a:srgbClr val="FFFFFF"/>
                </a:highlight>
                <a:latin typeface="Cascadia Mono" panose="020B0609020000020004" pitchFamily="49" charset="0"/>
              </a:rPr>
              <a:t>object</a:t>
            </a:r>
            <a:r>
              <a:rPr lang="en-US" sz="450" dirty="0">
                <a:solidFill>
                  <a:srgbClr val="000000"/>
                </a:solidFill>
                <a:highlight>
                  <a:srgbClr val="FFFFFF"/>
                </a:highlight>
                <a:latin typeface="Cascadia Mono" panose="020B0609020000020004" pitchFamily="49" charset="0"/>
              </a:rPr>
              <a:t> sender, </a:t>
            </a:r>
            <a:r>
              <a:rPr lang="en-US" sz="450" dirty="0">
                <a:solidFill>
                  <a:srgbClr val="2B91AF"/>
                </a:solidFill>
                <a:highlight>
                  <a:srgbClr val="FFFFFF"/>
                </a:highlight>
                <a:latin typeface="Cascadia Mono" panose="020B0609020000020004" pitchFamily="49" charset="0"/>
              </a:rPr>
              <a:t>EventArgs</a:t>
            </a:r>
            <a:r>
              <a:rPr lang="en-US" sz="450" dirty="0">
                <a:solidFill>
                  <a:srgbClr val="000000"/>
                </a:solidFill>
                <a:highlight>
                  <a:srgbClr val="FFFFFF"/>
                </a:highlight>
                <a:latin typeface="Cascadia Mono" panose="020B0609020000020004" pitchFamily="49" charset="0"/>
              </a:rPr>
              <a:t> e)</a:t>
            </a:r>
          </a:p>
          <a:p>
            <a:r>
              <a:rPr lang="es-DO" sz="450" dirty="0">
                <a:solidFill>
                  <a:srgbClr val="000000"/>
                </a:solidFill>
                <a:highlight>
                  <a:srgbClr val="FFFFFF"/>
                </a:highlight>
                <a:latin typeface="Cascadia Mono" panose="020B0609020000020004" pitchFamily="49" charset="0"/>
              </a:rPr>
              <a:t>        {</a:t>
            </a:r>
          </a:p>
          <a:p>
            <a:r>
              <a:rPr lang="es-DO" sz="450" dirty="0">
                <a:solidFill>
                  <a:srgbClr val="000000"/>
                </a:solidFill>
                <a:highlight>
                  <a:srgbClr val="FFFFFF"/>
                </a:highlight>
                <a:latin typeface="Cascadia Mono" panose="020B0609020000020004" pitchFamily="49" charset="0"/>
              </a:rPr>
              <a:t>            </a:t>
            </a:r>
            <a:r>
              <a:rPr lang="es-DO" sz="450" dirty="0">
                <a:solidFill>
                  <a:srgbClr val="0000FF"/>
                </a:solidFill>
                <a:highlight>
                  <a:srgbClr val="FFFFFF"/>
                </a:highlight>
                <a:latin typeface="Cascadia Mono" panose="020B0609020000020004" pitchFamily="49" charset="0"/>
              </a:rPr>
              <a:t>try</a:t>
            </a:r>
            <a:endParaRPr lang="es-DO" sz="450" dirty="0">
              <a:solidFill>
                <a:srgbClr val="000000"/>
              </a:solidFill>
              <a:highlight>
                <a:srgbClr val="FFFFFF"/>
              </a:highlight>
              <a:latin typeface="Cascadia Mono" panose="020B0609020000020004" pitchFamily="49" charset="0"/>
            </a:endParaRPr>
          </a:p>
          <a:p>
            <a:r>
              <a:rPr lang="es-DO" sz="450" dirty="0">
                <a:solidFill>
                  <a:srgbClr val="000000"/>
                </a:solidFill>
                <a:highlight>
                  <a:srgbClr val="FFFFFF"/>
                </a:highlight>
                <a:latin typeface="Cascadia Mono" panose="020B0609020000020004" pitchFamily="49" charset="0"/>
              </a:rPr>
              <a:t>            {</a:t>
            </a:r>
          </a:p>
          <a:p>
            <a:r>
              <a:rPr lang="es-ES" sz="450" dirty="0">
                <a:solidFill>
                  <a:srgbClr val="000000"/>
                </a:solidFill>
                <a:highlight>
                  <a:srgbClr val="FFFFFF"/>
                </a:highlight>
                <a:latin typeface="Cascadia Mono" panose="020B0609020000020004" pitchFamily="49" charset="0"/>
              </a:rPr>
              <a:t>                </a:t>
            </a:r>
            <a:r>
              <a:rPr lang="es-ES" sz="450" dirty="0">
                <a:solidFill>
                  <a:srgbClr val="008000"/>
                </a:solidFill>
                <a:highlight>
                  <a:srgbClr val="FFFFFF"/>
                </a:highlight>
                <a:latin typeface="Cascadia Mono" panose="020B0609020000020004" pitchFamily="49" charset="0"/>
              </a:rPr>
              <a:t>// Obtiene el texto del campo de entrada</a:t>
            </a:r>
            <a:endParaRPr lang="es-ES" sz="450" dirty="0">
              <a:solidFill>
                <a:srgbClr val="000000"/>
              </a:solidFill>
              <a:highlight>
                <a:srgbClr val="FFFFFF"/>
              </a:highlight>
              <a:latin typeface="Cascadia Mono" panose="020B0609020000020004" pitchFamily="49" charset="0"/>
            </a:endParaRPr>
          </a:p>
          <a:p>
            <a:r>
              <a:rPr lang="es-DO" sz="450" dirty="0">
                <a:solidFill>
                  <a:srgbClr val="000000"/>
                </a:solidFill>
                <a:highlight>
                  <a:srgbClr val="FFFFFF"/>
                </a:highlight>
                <a:latin typeface="Cascadia Mono" panose="020B0609020000020004" pitchFamily="49" charset="0"/>
              </a:rPr>
              <a:t>                </a:t>
            </a:r>
            <a:r>
              <a:rPr lang="es-DO" sz="450" dirty="0">
                <a:solidFill>
                  <a:srgbClr val="0000FF"/>
                </a:solidFill>
                <a:highlight>
                  <a:srgbClr val="FFFFFF"/>
                </a:highlight>
                <a:latin typeface="Cascadia Mono" panose="020B0609020000020004" pitchFamily="49" charset="0"/>
              </a:rPr>
              <a:t>string</a:t>
            </a:r>
            <a:r>
              <a:rPr lang="es-DO" sz="450" dirty="0">
                <a:solidFill>
                  <a:srgbClr val="000000"/>
                </a:solidFill>
                <a:highlight>
                  <a:srgbClr val="FFFFFF"/>
                </a:highlight>
                <a:latin typeface="Cascadia Mono" panose="020B0609020000020004" pitchFamily="49" charset="0"/>
              </a:rPr>
              <a:t> input = InputField.Text;</a:t>
            </a:r>
          </a:p>
          <a:p>
            <a:endParaRPr lang="es-DO" sz="450" dirty="0">
              <a:solidFill>
                <a:srgbClr val="000000"/>
              </a:solidFill>
              <a:highlight>
                <a:srgbClr val="FFFFFF"/>
              </a:highlight>
              <a:latin typeface="Cascadia Mono" panose="020B0609020000020004" pitchFamily="49" charset="0"/>
            </a:endParaRPr>
          </a:p>
          <a:p>
            <a:r>
              <a:rPr lang="es-ES" sz="450" dirty="0">
                <a:solidFill>
                  <a:srgbClr val="000000"/>
                </a:solidFill>
                <a:highlight>
                  <a:srgbClr val="FFFFFF"/>
                </a:highlight>
                <a:latin typeface="Cascadia Mono" panose="020B0609020000020004" pitchFamily="49" charset="0"/>
              </a:rPr>
              <a:t>                </a:t>
            </a:r>
            <a:r>
              <a:rPr lang="es-ES" sz="450" dirty="0">
                <a:solidFill>
                  <a:srgbClr val="008000"/>
                </a:solidFill>
                <a:highlight>
                  <a:srgbClr val="FFFFFF"/>
                </a:highlight>
                <a:latin typeface="Cascadia Mono" panose="020B0609020000020004" pitchFamily="49" charset="0"/>
              </a:rPr>
              <a:t>// Verifica si la entrada está vacía o contiene solo espacios en blanco</a:t>
            </a:r>
            <a:endParaRPr lang="es-ES" sz="450" dirty="0">
              <a:solidFill>
                <a:srgbClr val="000000"/>
              </a:solidFill>
              <a:highlight>
                <a:srgbClr val="FFFFFF"/>
              </a:highlight>
              <a:latin typeface="Cascadia Mono" panose="020B0609020000020004" pitchFamily="49" charset="0"/>
            </a:endParaRPr>
          </a:p>
          <a:p>
            <a:r>
              <a:rPr lang="es-DO" sz="450" dirty="0">
                <a:solidFill>
                  <a:srgbClr val="000000"/>
                </a:solidFill>
                <a:highlight>
                  <a:srgbClr val="FFFFFF"/>
                </a:highlight>
                <a:latin typeface="Cascadia Mono" panose="020B0609020000020004" pitchFamily="49" charset="0"/>
              </a:rPr>
              <a:t>                </a:t>
            </a:r>
            <a:r>
              <a:rPr lang="es-DO" sz="450" dirty="0">
                <a:solidFill>
                  <a:srgbClr val="0000FF"/>
                </a:solidFill>
                <a:highlight>
                  <a:srgbClr val="FFFFFF"/>
                </a:highlight>
                <a:latin typeface="Cascadia Mono" panose="020B0609020000020004" pitchFamily="49" charset="0"/>
              </a:rPr>
              <a:t>if</a:t>
            </a:r>
            <a:r>
              <a:rPr lang="es-DO" sz="450" dirty="0">
                <a:solidFill>
                  <a:srgbClr val="000000"/>
                </a:solidFill>
                <a:highlight>
                  <a:srgbClr val="FFFFFF"/>
                </a:highlight>
                <a:latin typeface="Cascadia Mono" panose="020B0609020000020004" pitchFamily="49" charset="0"/>
              </a:rPr>
              <a:t> (</a:t>
            </a:r>
            <a:r>
              <a:rPr lang="es-DO" sz="450" dirty="0">
                <a:solidFill>
                  <a:srgbClr val="0000FF"/>
                </a:solidFill>
                <a:highlight>
                  <a:srgbClr val="FFFFFF"/>
                </a:highlight>
                <a:latin typeface="Cascadia Mono" panose="020B0609020000020004" pitchFamily="49" charset="0"/>
              </a:rPr>
              <a:t>string</a:t>
            </a:r>
            <a:r>
              <a:rPr lang="es-DO" sz="450" dirty="0">
                <a:solidFill>
                  <a:srgbClr val="000000"/>
                </a:solidFill>
                <a:highlight>
                  <a:srgbClr val="FFFFFF"/>
                </a:highlight>
                <a:latin typeface="Cascadia Mono" panose="020B0609020000020004" pitchFamily="49" charset="0"/>
              </a:rPr>
              <a:t>.IsNullOrWhiteSpace(input))</a:t>
            </a:r>
          </a:p>
          <a:p>
            <a:r>
              <a:rPr lang="es-DO" sz="450" dirty="0">
                <a:solidFill>
                  <a:srgbClr val="000000"/>
                </a:solidFill>
                <a:highlight>
                  <a:srgbClr val="FFFFFF"/>
                </a:highlight>
                <a:latin typeface="Cascadia Mono" panose="020B0609020000020004" pitchFamily="49" charset="0"/>
              </a:rPr>
              <a:t>                {</a:t>
            </a:r>
          </a:p>
          <a:p>
            <a:r>
              <a:rPr lang="es-ES" sz="450" dirty="0">
                <a:solidFill>
                  <a:srgbClr val="000000"/>
                </a:solidFill>
                <a:highlight>
                  <a:srgbClr val="FFFFFF"/>
                </a:highlight>
                <a:latin typeface="Cascadia Mono" panose="020B0609020000020004" pitchFamily="49" charset="0"/>
              </a:rPr>
              <a:t>                    ResultLabel.Text = </a:t>
            </a:r>
            <a:r>
              <a:rPr lang="es-ES" sz="450" dirty="0">
                <a:solidFill>
                  <a:srgbClr val="A31515"/>
                </a:solidFill>
                <a:highlight>
                  <a:srgbClr val="FFFFFF"/>
                </a:highlight>
                <a:latin typeface="Cascadia Mono" panose="020B0609020000020004" pitchFamily="49" charset="0"/>
              </a:rPr>
              <a:t>"La entrada no puede estar vacía."</a:t>
            </a:r>
            <a:r>
              <a:rPr lang="es-ES" sz="450" dirty="0">
                <a:solidFill>
                  <a:srgbClr val="000000"/>
                </a:solidFill>
                <a:highlight>
                  <a:srgbClr val="FFFFFF"/>
                </a:highlight>
                <a:latin typeface="Cascadia Mono" panose="020B0609020000020004" pitchFamily="49" charset="0"/>
              </a:rPr>
              <a:t>; </a:t>
            </a:r>
            <a:r>
              <a:rPr lang="es-ES" sz="450" dirty="0">
                <a:solidFill>
                  <a:srgbClr val="008000"/>
                </a:solidFill>
                <a:highlight>
                  <a:srgbClr val="FFFFFF"/>
                </a:highlight>
                <a:latin typeface="Cascadia Mono" panose="020B0609020000020004" pitchFamily="49" charset="0"/>
              </a:rPr>
              <a:t>// Muestra un mensaje de error si la entrada está vacía</a:t>
            </a:r>
            <a:endParaRPr lang="es-ES" sz="450" dirty="0">
              <a:solidFill>
                <a:srgbClr val="000000"/>
              </a:solidFill>
              <a:highlight>
                <a:srgbClr val="FFFFFF"/>
              </a:highlight>
              <a:latin typeface="Cascadia Mono" panose="020B0609020000020004" pitchFamily="49" charset="0"/>
            </a:endParaRPr>
          </a:p>
          <a:p>
            <a:r>
              <a:rPr lang="es-DO" sz="450" dirty="0">
                <a:solidFill>
                  <a:srgbClr val="000000"/>
                </a:solidFill>
                <a:highlight>
                  <a:srgbClr val="FFFFFF"/>
                </a:highlight>
                <a:latin typeface="Cascadia Mono" panose="020B0609020000020004" pitchFamily="49" charset="0"/>
              </a:rPr>
              <a:t>                    </a:t>
            </a:r>
            <a:r>
              <a:rPr lang="es-DO" sz="450" dirty="0">
                <a:solidFill>
                  <a:srgbClr val="0000FF"/>
                </a:solidFill>
                <a:highlight>
                  <a:srgbClr val="FFFFFF"/>
                </a:highlight>
                <a:latin typeface="Cascadia Mono" panose="020B0609020000020004" pitchFamily="49" charset="0"/>
              </a:rPr>
              <a:t>return</a:t>
            </a:r>
            <a:r>
              <a:rPr lang="es-DO" sz="450" dirty="0">
                <a:solidFill>
                  <a:srgbClr val="000000"/>
                </a:solidFill>
                <a:highlight>
                  <a:srgbClr val="FFFFFF"/>
                </a:highlight>
                <a:latin typeface="Cascadia Mono" panose="020B0609020000020004" pitchFamily="49" charset="0"/>
              </a:rPr>
              <a:t>; </a:t>
            </a:r>
            <a:r>
              <a:rPr lang="es-DO" sz="450" dirty="0">
                <a:solidFill>
                  <a:srgbClr val="008000"/>
                </a:solidFill>
                <a:highlight>
                  <a:srgbClr val="FFFFFF"/>
                </a:highlight>
                <a:latin typeface="Cascadia Mono" panose="020B0609020000020004" pitchFamily="49" charset="0"/>
              </a:rPr>
              <a:t>// Sale del método</a:t>
            </a:r>
            <a:endParaRPr lang="es-DO" sz="450" dirty="0">
              <a:solidFill>
                <a:srgbClr val="000000"/>
              </a:solidFill>
              <a:highlight>
                <a:srgbClr val="FFFFFF"/>
              </a:highlight>
              <a:latin typeface="Cascadia Mono" panose="020B0609020000020004" pitchFamily="49" charset="0"/>
            </a:endParaRPr>
          </a:p>
          <a:p>
            <a:r>
              <a:rPr lang="es-DO" sz="450" dirty="0">
                <a:solidFill>
                  <a:srgbClr val="000000"/>
                </a:solidFill>
                <a:highlight>
                  <a:srgbClr val="FFFFFF"/>
                </a:highlight>
                <a:latin typeface="Cascadia Mono" panose="020B0609020000020004" pitchFamily="49" charset="0"/>
              </a:rPr>
              <a:t>                }</a:t>
            </a:r>
          </a:p>
          <a:p>
            <a:endParaRPr lang="es-DO" sz="450" dirty="0">
              <a:solidFill>
                <a:srgbClr val="000000"/>
              </a:solidFill>
              <a:highlight>
                <a:srgbClr val="FFFFFF"/>
              </a:highlight>
              <a:latin typeface="Cascadia Mono" panose="020B0609020000020004" pitchFamily="49" charset="0"/>
            </a:endParaRPr>
          </a:p>
          <a:p>
            <a:r>
              <a:rPr lang="es-ES" sz="450" dirty="0">
                <a:solidFill>
                  <a:srgbClr val="000000"/>
                </a:solidFill>
                <a:highlight>
                  <a:srgbClr val="FFFFFF"/>
                </a:highlight>
                <a:latin typeface="Cascadia Mono" panose="020B0609020000020004" pitchFamily="49" charset="0"/>
              </a:rPr>
              <a:t>                </a:t>
            </a:r>
            <a:r>
              <a:rPr lang="es-ES" sz="450" dirty="0">
                <a:solidFill>
                  <a:srgbClr val="008000"/>
                </a:solidFill>
                <a:highlight>
                  <a:srgbClr val="FFFFFF"/>
                </a:highlight>
                <a:latin typeface="Cascadia Mono" panose="020B0609020000020004" pitchFamily="49" charset="0"/>
              </a:rPr>
              <a:t>// Determina el tipo de dato de la entrada</a:t>
            </a:r>
            <a:endParaRPr lang="es-ES" sz="450" dirty="0">
              <a:solidFill>
                <a:srgbClr val="000000"/>
              </a:solidFill>
              <a:highlight>
                <a:srgbClr val="FFFFFF"/>
              </a:highlight>
              <a:latin typeface="Cascadia Mono" panose="020B0609020000020004" pitchFamily="49" charset="0"/>
            </a:endParaRPr>
          </a:p>
          <a:p>
            <a:r>
              <a:rPr lang="es-DO" sz="450" dirty="0">
                <a:solidFill>
                  <a:srgbClr val="000000"/>
                </a:solidFill>
                <a:highlight>
                  <a:srgbClr val="FFFFFF"/>
                </a:highlight>
                <a:latin typeface="Cascadia Mono" panose="020B0609020000020004" pitchFamily="49" charset="0"/>
              </a:rPr>
              <a:t>                </a:t>
            </a:r>
            <a:r>
              <a:rPr lang="es-DO" sz="450" dirty="0">
                <a:solidFill>
                  <a:srgbClr val="0000FF"/>
                </a:solidFill>
                <a:highlight>
                  <a:srgbClr val="FFFFFF"/>
                </a:highlight>
                <a:latin typeface="Cascadia Mono" panose="020B0609020000020004" pitchFamily="49" charset="0"/>
              </a:rPr>
              <a:t>string</a:t>
            </a:r>
            <a:r>
              <a:rPr lang="es-DO" sz="450" dirty="0">
                <a:solidFill>
                  <a:srgbClr val="000000"/>
                </a:solidFill>
                <a:highlight>
                  <a:srgbClr val="FFFFFF"/>
                </a:highlight>
                <a:latin typeface="Cascadia Mono" panose="020B0609020000020004" pitchFamily="49" charset="0"/>
              </a:rPr>
              <a:t> result = DetermineDataType(input);</a:t>
            </a:r>
          </a:p>
          <a:p>
            <a:r>
              <a:rPr lang="es-ES" sz="450" dirty="0">
                <a:solidFill>
                  <a:srgbClr val="000000"/>
                </a:solidFill>
                <a:highlight>
                  <a:srgbClr val="FFFFFF"/>
                </a:highlight>
                <a:latin typeface="Cascadia Mono" panose="020B0609020000020004" pitchFamily="49" charset="0"/>
              </a:rPr>
              <a:t>                ResultLabel.Text = result; </a:t>
            </a:r>
            <a:r>
              <a:rPr lang="es-ES" sz="450" dirty="0">
                <a:solidFill>
                  <a:srgbClr val="008000"/>
                </a:solidFill>
                <a:highlight>
                  <a:srgbClr val="FFFFFF"/>
                </a:highlight>
                <a:latin typeface="Cascadia Mono" panose="020B0609020000020004" pitchFamily="49" charset="0"/>
              </a:rPr>
              <a:t>// Muestra el resultado en la etiqueta</a:t>
            </a:r>
            <a:endParaRPr lang="es-ES" sz="450" dirty="0">
              <a:solidFill>
                <a:srgbClr val="000000"/>
              </a:solidFill>
              <a:highlight>
                <a:srgbClr val="FFFFFF"/>
              </a:highlight>
              <a:latin typeface="Cascadia Mono" panose="020B0609020000020004" pitchFamily="49" charset="0"/>
            </a:endParaRPr>
          </a:p>
          <a:p>
            <a:r>
              <a:rPr lang="es-DO" sz="450" dirty="0">
                <a:solidFill>
                  <a:srgbClr val="000000"/>
                </a:solidFill>
                <a:highlight>
                  <a:srgbClr val="FFFFFF"/>
                </a:highlight>
                <a:latin typeface="Cascadia Mono" panose="020B0609020000020004" pitchFamily="49" charset="0"/>
              </a:rPr>
              <a:t>            }</a:t>
            </a:r>
          </a:p>
          <a:p>
            <a:r>
              <a:rPr lang="es-ES" sz="450" dirty="0">
                <a:solidFill>
                  <a:srgbClr val="000000"/>
                </a:solidFill>
                <a:highlight>
                  <a:srgbClr val="FFFFFF"/>
                </a:highlight>
                <a:latin typeface="Cascadia Mono" panose="020B0609020000020004" pitchFamily="49" charset="0"/>
              </a:rPr>
              <a:t>            </a:t>
            </a:r>
            <a:r>
              <a:rPr lang="es-ES" sz="450" dirty="0">
                <a:solidFill>
                  <a:srgbClr val="0000FF"/>
                </a:solidFill>
                <a:highlight>
                  <a:srgbClr val="FFFFFF"/>
                </a:highlight>
                <a:latin typeface="Cascadia Mono" panose="020B0609020000020004" pitchFamily="49" charset="0"/>
              </a:rPr>
              <a:t>catch</a:t>
            </a:r>
            <a:r>
              <a:rPr lang="es-ES" sz="450" dirty="0">
                <a:solidFill>
                  <a:srgbClr val="000000"/>
                </a:solidFill>
                <a:highlight>
                  <a:srgbClr val="FFFFFF"/>
                </a:highlight>
                <a:latin typeface="Cascadia Mono" panose="020B0609020000020004" pitchFamily="49" charset="0"/>
              </a:rPr>
              <a:t> (</a:t>
            </a:r>
            <a:r>
              <a:rPr lang="es-ES" sz="450" dirty="0">
                <a:solidFill>
                  <a:srgbClr val="2B91AF"/>
                </a:solidFill>
                <a:highlight>
                  <a:srgbClr val="FFFFFF"/>
                </a:highlight>
                <a:latin typeface="Cascadia Mono" panose="020B0609020000020004" pitchFamily="49" charset="0"/>
              </a:rPr>
              <a:t>Exception</a:t>
            </a:r>
            <a:r>
              <a:rPr lang="es-ES" sz="450" dirty="0">
                <a:solidFill>
                  <a:srgbClr val="000000"/>
                </a:solidFill>
                <a:highlight>
                  <a:srgbClr val="FFFFFF"/>
                </a:highlight>
                <a:latin typeface="Cascadia Mono" panose="020B0609020000020004" pitchFamily="49" charset="0"/>
              </a:rPr>
              <a:t> ex) </a:t>
            </a:r>
            <a:r>
              <a:rPr lang="es-ES" sz="450" dirty="0">
                <a:solidFill>
                  <a:srgbClr val="008000"/>
                </a:solidFill>
                <a:highlight>
                  <a:srgbClr val="FFFFFF"/>
                </a:highlight>
                <a:latin typeface="Cascadia Mono" panose="020B0609020000020004" pitchFamily="49" charset="0"/>
              </a:rPr>
              <a:t>// Captura cualquier excepción</a:t>
            </a:r>
            <a:endParaRPr lang="es-ES" sz="450" dirty="0">
              <a:solidFill>
                <a:srgbClr val="000000"/>
              </a:solidFill>
              <a:highlight>
                <a:srgbClr val="FFFFFF"/>
              </a:highlight>
              <a:latin typeface="Cascadia Mono" panose="020B0609020000020004" pitchFamily="49" charset="0"/>
            </a:endParaRPr>
          </a:p>
          <a:p>
            <a:r>
              <a:rPr lang="es-DO" sz="450" dirty="0">
                <a:solidFill>
                  <a:srgbClr val="000000"/>
                </a:solidFill>
                <a:highlight>
                  <a:srgbClr val="FFFFFF"/>
                </a:highlight>
                <a:latin typeface="Cascadia Mono" panose="020B0609020000020004" pitchFamily="49" charset="0"/>
              </a:rPr>
              <a:t>            {</a:t>
            </a:r>
          </a:p>
          <a:p>
            <a:r>
              <a:rPr lang="es-ES" sz="450" dirty="0">
                <a:solidFill>
                  <a:srgbClr val="000000"/>
                </a:solidFill>
                <a:highlight>
                  <a:srgbClr val="FFFFFF"/>
                </a:highlight>
                <a:latin typeface="Cascadia Mono" panose="020B0609020000020004" pitchFamily="49" charset="0"/>
              </a:rPr>
              <a:t>                ResultLabel.Text = </a:t>
            </a:r>
            <a:r>
              <a:rPr lang="es-ES" sz="450" dirty="0">
                <a:solidFill>
                  <a:srgbClr val="A31515"/>
                </a:solidFill>
                <a:highlight>
                  <a:srgbClr val="FFFFFF"/>
                </a:highlight>
                <a:latin typeface="Cascadia Mono" panose="020B0609020000020004" pitchFamily="49" charset="0"/>
              </a:rPr>
              <a:t>$"Error: </a:t>
            </a:r>
            <a:r>
              <a:rPr lang="es-ES" sz="450" dirty="0">
                <a:solidFill>
                  <a:srgbClr val="000000"/>
                </a:solidFill>
                <a:highlight>
                  <a:srgbClr val="FFFFFF"/>
                </a:highlight>
                <a:latin typeface="Cascadia Mono" panose="020B0609020000020004" pitchFamily="49" charset="0"/>
              </a:rPr>
              <a:t>{ex.Message}</a:t>
            </a:r>
            <a:r>
              <a:rPr lang="es-ES" sz="450" dirty="0">
                <a:solidFill>
                  <a:srgbClr val="A31515"/>
                </a:solidFill>
                <a:highlight>
                  <a:srgbClr val="FFFFFF"/>
                </a:highlight>
                <a:latin typeface="Cascadia Mono" panose="020B0609020000020004" pitchFamily="49" charset="0"/>
              </a:rPr>
              <a:t>"</a:t>
            </a:r>
            <a:r>
              <a:rPr lang="es-ES" sz="450" dirty="0">
                <a:solidFill>
                  <a:srgbClr val="000000"/>
                </a:solidFill>
                <a:highlight>
                  <a:srgbClr val="FFFFFF"/>
                </a:highlight>
                <a:latin typeface="Cascadia Mono" panose="020B0609020000020004" pitchFamily="49" charset="0"/>
              </a:rPr>
              <a:t>; </a:t>
            </a:r>
            <a:r>
              <a:rPr lang="es-ES" sz="450" dirty="0">
                <a:solidFill>
                  <a:srgbClr val="008000"/>
                </a:solidFill>
                <a:highlight>
                  <a:srgbClr val="FFFFFF"/>
                </a:highlight>
                <a:latin typeface="Cascadia Mono" panose="020B0609020000020004" pitchFamily="49" charset="0"/>
              </a:rPr>
              <a:t>// Muestra el mensaje de error</a:t>
            </a:r>
            <a:endParaRPr lang="es-ES" sz="450" dirty="0">
              <a:solidFill>
                <a:srgbClr val="000000"/>
              </a:solidFill>
              <a:highlight>
                <a:srgbClr val="FFFFFF"/>
              </a:highlight>
              <a:latin typeface="Cascadia Mono" panose="020B0609020000020004" pitchFamily="49" charset="0"/>
            </a:endParaRPr>
          </a:p>
          <a:p>
            <a:r>
              <a:rPr lang="es-DO" sz="450" dirty="0">
                <a:solidFill>
                  <a:srgbClr val="000000"/>
                </a:solidFill>
                <a:highlight>
                  <a:srgbClr val="FFFFFF"/>
                </a:highlight>
                <a:latin typeface="Cascadia Mono" panose="020B0609020000020004" pitchFamily="49" charset="0"/>
              </a:rPr>
              <a:t>            }</a:t>
            </a:r>
          </a:p>
          <a:p>
            <a:r>
              <a:rPr lang="es-DO" sz="450" dirty="0">
                <a:solidFill>
                  <a:srgbClr val="000000"/>
                </a:solidFill>
                <a:highlight>
                  <a:srgbClr val="FFFFFF"/>
                </a:highlight>
                <a:latin typeface="Cascadia Mono" panose="020B0609020000020004" pitchFamily="49" charset="0"/>
              </a:rPr>
              <a:t>        }</a:t>
            </a:r>
          </a:p>
          <a:p>
            <a:endParaRPr lang="es-DO" sz="450" dirty="0">
              <a:solidFill>
                <a:srgbClr val="000000"/>
              </a:solidFill>
              <a:highlight>
                <a:srgbClr val="FFFFFF"/>
              </a:highlight>
              <a:latin typeface="Cascadia Mono" panose="020B0609020000020004" pitchFamily="49" charset="0"/>
            </a:endParaRPr>
          </a:p>
          <a:p>
            <a:r>
              <a:rPr lang="es-ES" sz="450" dirty="0">
                <a:solidFill>
                  <a:srgbClr val="000000"/>
                </a:solidFill>
                <a:highlight>
                  <a:srgbClr val="FFFFFF"/>
                </a:highlight>
                <a:latin typeface="Cascadia Mono" panose="020B0609020000020004" pitchFamily="49" charset="0"/>
              </a:rPr>
              <a:t>        </a:t>
            </a:r>
            <a:r>
              <a:rPr lang="es-ES" sz="450" dirty="0">
                <a:solidFill>
                  <a:srgbClr val="008000"/>
                </a:solidFill>
                <a:highlight>
                  <a:srgbClr val="FFFFFF"/>
                </a:highlight>
                <a:latin typeface="Cascadia Mono" panose="020B0609020000020004" pitchFamily="49" charset="0"/>
              </a:rPr>
              <a:t>// Método para determinar el tipo de dato de la entrada</a:t>
            </a:r>
            <a:endParaRPr lang="es-ES" sz="450" dirty="0">
              <a:solidFill>
                <a:srgbClr val="000000"/>
              </a:solidFill>
              <a:highlight>
                <a:srgbClr val="FFFFFF"/>
              </a:highlight>
              <a:latin typeface="Cascadia Mono" panose="020B0609020000020004" pitchFamily="49" charset="0"/>
            </a:endParaRPr>
          </a:p>
          <a:p>
            <a:r>
              <a:rPr lang="es-DO" sz="450" dirty="0">
                <a:solidFill>
                  <a:srgbClr val="000000"/>
                </a:solidFill>
                <a:highlight>
                  <a:srgbClr val="FFFFFF"/>
                </a:highlight>
                <a:latin typeface="Cascadia Mono" panose="020B0609020000020004" pitchFamily="49" charset="0"/>
              </a:rPr>
              <a:t>        </a:t>
            </a:r>
            <a:r>
              <a:rPr lang="es-DO" sz="450" dirty="0">
                <a:solidFill>
                  <a:srgbClr val="0000FF"/>
                </a:solidFill>
                <a:highlight>
                  <a:srgbClr val="FFFFFF"/>
                </a:highlight>
                <a:latin typeface="Cascadia Mono" panose="020B0609020000020004" pitchFamily="49" charset="0"/>
              </a:rPr>
              <a:t>string</a:t>
            </a:r>
            <a:r>
              <a:rPr lang="es-DO" sz="450" dirty="0">
                <a:solidFill>
                  <a:srgbClr val="000000"/>
                </a:solidFill>
                <a:highlight>
                  <a:srgbClr val="FFFFFF"/>
                </a:highlight>
                <a:latin typeface="Cascadia Mono" panose="020B0609020000020004" pitchFamily="49" charset="0"/>
              </a:rPr>
              <a:t> DetermineDataType(</a:t>
            </a:r>
            <a:r>
              <a:rPr lang="es-DO" sz="450" dirty="0">
                <a:solidFill>
                  <a:srgbClr val="0000FF"/>
                </a:solidFill>
                <a:highlight>
                  <a:srgbClr val="FFFFFF"/>
                </a:highlight>
                <a:latin typeface="Cascadia Mono" panose="020B0609020000020004" pitchFamily="49" charset="0"/>
              </a:rPr>
              <a:t>string</a:t>
            </a:r>
            <a:r>
              <a:rPr lang="es-DO" sz="450" dirty="0">
                <a:solidFill>
                  <a:srgbClr val="000000"/>
                </a:solidFill>
                <a:highlight>
                  <a:srgbClr val="FFFFFF"/>
                </a:highlight>
                <a:latin typeface="Cascadia Mono" panose="020B0609020000020004" pitchFamily="49" charset="0"/>
              </a:rPr>
              <a:t> input)</a:t>
            </a:r>
          </a:p>
          <a:p>
            <a:r>
              <a:rPr lang="es-DO" sz="450" dirty="0">
                <a:solidFill>
                  <a:srgbClr val="000000"/>
                </a:solidFill>
                <a:highlight>
                  <a:srgbClr val="FFFFFF"/>
                </a:highlight>
                <a:latin typeface="Cascadia Mono" panose="020B0609020000020004" pitchFamily="49" charset="0"/>
              </a:rPr>
              <a:t>        {</a:t>
            </a:r>
          </a:p>
          <a:p>
            <a:r>
              <a:rPr lang="es-ES" sz="450" dirty="0">
                <a:solidFill>
                  <a:srgbClr val="000000"/>
                </a:solidFill>
                <a:highlight>
                  <a:srgbClr val="FFFFFF"/>
                </a:highlight>
                <a:latin typeface="Cascadia Mono" panose="020B0609020000020004" pitchFamily="49" charset="0"/>
              </a:rPr>
              <a:t>            </a:t>
            </a:r>
            <a:r>
              <a:rPr lang="es-ES" sz="450" dirty="0">
                <a:solidFill>
                  <a:srgbClr val="008000"/>
                </a:solidFill>
                <a:highlight>
                  <a:srgbClr val="FFFFFF"/>
                </a:highlight>
                <a:latin typeface="Cascadia Mono" panose="020B0609020000020004" pitchFamily="49" charset="0"/>
              </a:rPr>
              <a:t>// Intenta parsear la entrada como un entero</a:t>
            </a:r>
            <a:endParaRPr lang="es-ES" sz="450" dirty="0">
              <a:solidFill>
                <a:srgbClr val="000000"/>
              </a:solidFill>
              <a:highlight>
                <a:srgbClr val="FFFFFF"/>
              </a:highlight>
              <a:latin typeface="Cascadia Mono" panose="020B0609020000020004" pitchFamily="49" charset="0"/>
            </a:endParaRPr>
          </a:p>
          <a:p>
            <a:r>
              <a:rPr lang="en-US" sz="450" dirty="0">
                <a:solidFill>
                  <a:srgbClr val="000000"/>
                </a:solidFill>
                <a:highlight>
                  <a:srgbClr val="FFFFFF"/>
                </a:highlight>
                <a:latin typeface="Cascadia Mono" panose="020B0609020000020004" pitchFamily="49" charset="0"/>
              </a:rPr>
              <a:t>            </a:t>
            </a:r>
            <a:r>
              <a:rPr lang="en-US" sz="450" dirty="0">
                <a:solidFill>
                  <a:srgbClr val="0000FF"/>
                </a:solidFill>
                <a:highlight>
                  <a:srgbClr val="FFFFFF"/>
                </a:highlight>
                <a:latin typeface="Cascadia Mono" panose="020B0609020000020004" pitchFamily="49" charset="0"/>
              </a:rPr>
              <a:t>if</a:t>
            </a:r>
            <a:r>
              <a:rPr lang="en-US" sz="450" dirty="0">
                <a:solidFill>
                  <a:srgbClr val="000000"/>
                </a:solidFill>
                <a:highlight>
                  <a:srgbClr val="FFFFFF"/>
                </a:highlight>
                <a:latin typeface="Cascadia Mono" panose="020B0609020000020004" pitchFamily="49" charset="0"/>
              </a:rPr>
              <a:t> (</a:t>
            </a:r>
            <a:r>
              <a:rPr lang="en-US" sz="450" dirty="0">
                <a:solidFill>
                  <a:srgbClr val="0000FF"/>
                </a:solidFill>
                <a:highlight>
                  <a:srgbClr val="FFFFFF"/>
                </a:highlight>
                <a:latin typeface="Cascadia Mono" panose="020B0609020000020004" pitchFamily="49" charset="0"/>
              </a:rPr>
              <a:t>int</a:t>
            </a:r>
            <a:r>
              <a:rPr lang="en-US" sz="450" dirty="0">
                <a:solidFill>
                  <a:srgbClr val="000000"/>
                </a:solidFill>
                <a:highlight>
                  <a:srgbClr val="FFFFFF"/>
                </a:highlight>
                <a:latin typeface="Cascadia Mono" panose="020B0609020000020004" pitchFamily="49" charset="0"/>
              </a:rPr>
              <a:t>.TryParse(input, </a:t>
            </a:r>
            <a:r>
              <a:rPr lang="en-US" sz="450" dirty="0">
                <a:solidFill>
                  <a:srgbClr val="0000FF"/>
                </a:solidFill>
                <a:highlight>
                  <a:srgbClr val="FFFFFF"/>
                </a:highlight>
                <a:latin typeface="Cascadia Mono" panose="020B0609020000020004" pitchFamily="49" charset="0"/>
              </a:rPr>
              <a:t>out</a:t>
            </a:r>
            <a:r>
              <a:rPr lang="en-US" sz="450" dirty="0">
                <a:solidFill>
                  <a:srgbClr val="000000"/>
                </a:solidFill>
                <a:highlight>
                  <a:srgbClr val="FFFFFF"/>
                </a:highlight>
                <a:latin typeface="Cascadia Mono" panose="020B0609020000020004" pitchFamily="49" charset="0"/>
              </a:rPr>
              <a:t> </a:t>
            </a:r>
            <a:r>
              <a:rPr lang="en-US" sz="450" dirty="0">
                <a:solidFill>
                  <a:srgbClr val="0000FF"/>
                </a:solidFill>
                <a:highlight>
                  <a:srgbClr val="FFFFFF"/>
                </a:highlight>
                <a:latin typeface="Cascadia Mono" panose="020B0609020000020004" pitchFamily="49" charset="0"/>
              </a:rPr>
              <a:t>_</a:t>
            </a:r>
            <a:r>
              <a:rPr lang="en-US" sz="450" dirty="0">
                <a:solidFill>
                  <a:srgbClr val="000000"/>
                </a:solidFill>
                <a:highlight>
                  <a:srgbClr val="FFFFFF"/>
                </a:highlight>
                <a:latin typeface="Cascadia Mono" panose="020B0609020000020004" pitchFamily="49" charset="0"/>
              </a:rPr>
              <a:t>))</a:t>
            </a:r>
          </a:p>
          <a:p>
            <a:r>
              <a:rPr lang="es-ES" sz="450" dirty="0">
                <a:solidFill>
                  <a:srgbClr val="000000"/>
                </a:solidFill>
                <a:highlight>
                  <a:srgbClr val="FFFFFF"/>
                </a:highlight>
                <a:latin typeface="Cascadia Mono" panose="020B0609020000020004" pitchFamily="49" charset="0"/>
              </a:rPr>
              <a:t>                </a:t>
            </a:r>
            <a:r>
              <a:rPr lang="es-ES" sz="450" dirty="0">
                <a:solidFill>
                  <a:srgbClr val="0000FF"/>
                </a:solidFill>
                <a:highlight>
                  <a:srgbClr val="FFFFFF"/>
                </a:highlight>
                <a:latin typeface="Cascadia Mono" panose="020B0609020000020004" pitchFamily="49" charset="0"/>
              </a:rPr>
              <a:t>return</a:t>
            </a:r>
            <a:r>
              <a:rPr lang="es-ES" sz="450" dirty="0">
                <a:solidFill>
                  <a:srgbClr val="000000"/>
                </a:solidFill>
                <a:highlight>
                  <a:srgbClr val="FFFFFF"/>
                </a:highlight>
                <a:latin typeface="Cascadia Mono" panose="020B0609020000020004" pitchFamily="49" charset="0"/>
              </a:rPr>
              <a:t> </a:t>
            </a:r>
            <a:r>
              <a:rPr lang="es-ES" sz="450" dirty="0">
                <a:solidFill>
                  <a:srgbClr val="A31515"/>
                </a:solidFill>
                <a:highlight>
                  <a:srgbClr val="FFFFFF"/>
                </a:highlight>
                <a:latin typeface="Cascadia Mono" panose="020B0609020000020004" pitchFamily="49" charset="0"/>
              </a:rPr>
              <a:t>"El tipo de dato es: int"</a:t>
            </a:r>
            <a:r>
              <a:rPr lang="es-ES" sz="450" dirty="0">
                <a:solidFill>
                  <a:srgbClr val="000000"/>
                </a:solidFill>
                <a:highlight>
                  <a:srgbClr val="FFFFFF"/>
                </a:highlight>
                <a:latin typeface="Cascadia Mono" panose="020B0609020000020004" pitchFamily="49" charset="0"/>
              </a:rPr>
              <a:t>; </a:t>
            </a:r>
            <a:r>
              <a:rPr lang="es-ES" sz="450" dirty="0">
                <a:solidFill>
                  <a:srgbClr val="008000"/>
                </a:solidFill>
                <a:highlight>
                  <a:srgbClr val="FFFFFF"/>
                </a:highlight>
                <a:latin typeface="Cascadia Mono" panose="020B0609020000020004" pitchFamily="49" charset="0"/>
              </a:rPr>
              <a:t>// Devuelve el tipo de dato si es un entero</a:t>
            </a:r>
            <a:endParaRPr lang="es-ES" sz="450" dirty="0">
              <a:solidFill>
                <a:srgbClr val="000000"/>
              </a:solidFill>
              <a:highlight>
                <a:srgbClr val="FFFFFF"/>
              </a:highlight>
              <a:latin typeface="Cascadia Mono" panose="020B0609020000020004" pitchFamily="49" charset="0"/>
            </a:endParaRPr>
          </a:p>
          <a:p>
            <a:endParaRPr lang="es-DO" sz="450" dirty="0">
              <a:solidFill>
                <a:srgbClr val="000000"/>
              </a:solidFill>
              <a:highlight>
                <a:srgbClr val="FFFFFF"/>
              </a:highlight>
              <a:latin typeface="Cascadia Mono" panose="020B0609020000020004" pitchFamily="49" charset="0"/>
            </a:endParaRPr>
          </a:p>
          <a:p>
            <a:r>
              <a:rPr lang="es-ES" sz="450" dirty="0">
                <a:solidFill>
                  <a:srgbClr val="000000"/>
                </a:solidFill>
                <a:highlight>
                  <a:srgbClr val="FFFFFF"/>
                </a:highlight>
                <a:latin typeface="Cascadia Mono" panose="020B0609020000020004" pitchFamily="49" charset="0"/>
              </a:rPr>
              <a:t>            </a:t>
            </a:r>
            <a:r>
              <a:rPr lang="es-ES" sz="450" dirty="0">
                <a:solidFill>
                  <a:srgbClr val="008000"/>
                </a:solidFill>
                <a:highlight>
                  <a:srgbClr val="FFFFFF"/>
                </a:highlight>
                <a:latin typeface="Cascadia Mono" panose="020B0609020000020004" pitchFamily="49" charset="0"/>
              </a:rPr>
              <a:t>// Intenta parsear la entrada como un double</a:t>
            </a:r>
            <a:endParaRPr lang="es-ES" sz="450" dirty="0">
              <a:solidFill>
                <a:srgbClr val="000000"/>
              </a:solidFill>
              <a:highlight>
                <a:srgbClr val="FFFFFF"/>
              </a:highlight>
              <a:latin typeface="Cascadia Mono" panose="020B0609020000020004" pitchFamily="49" charset="0"/>
            </a:endParaRPr>
          </a:p>
          <a:p>
            <a:r>
              <a:rPr lang="en-US" sz="450" dirty="0">
                <a:solidFill>
                  <a:srgbClr val="000000"/>
                </a:solidFill>
                <a:highlight>
                  <a:srgbClr val="FFFFFF"/>
                </a:highlight>
                <a:latin typeface="Cascadia Mono" panose="020B0609020000020004" pitchFamily="49" charset="0"/>
              </a:rPr>
              <a:t>            </a:t>
            </a:r>
            <a:r>
              <a:rPr lang="en-US" sz="450" dirty="0">
                <a:solidFill>
                  <a:srgbClr val="0000FF"/>
                </a:solidFill>
                <a:highlight>
                  <a:srgbClr val="FFFFFF"/>
                </a:highlight>
                <a:latin typeface="Cascadia Mono" panose="020B0609020000020004" pitchFamily="49" charset="0"/>
              </a:rPr>
              <a:t>if</a:t>
            </a:r>
            <a:r>
              <a:rPr lang="en-US" sz="450" dirty="0">
                <a:solidFill>
                  <a:srgbClr val="000000"/>
                </a:solidFill>
                <a:highlight>
                  <a:srgbClr val="FFFFFF"/>
                </a:highlight>
                <a:latin typeface="Cascadia Mono" panose="020B0609020000020004" pitchFamily="49" charset="0"/>
              </a:rPr>
              <a:t> (</a:t>
            </a:r>
            <a:r>
              <a:rPr lang="en-US" sz="450" dirty="0">
                <a:solidFill>
                  <a:srgbClr val="0000FF"/>
                </a:solidFill>
                <a:highlight>
                  <a:srgbClr val="FFFFFF"/>
                </a:highlight>
                <a:latin typeface="Cascadia Mono" panose="020B0609020000020004" pitchFamily="49" charset="0"/>
              </a:rPr>
              <a:t>double</a:t>
            </a:r>
            <a:r>
              <a:rPr lang="en-US" sz="450" dirty="0">
                <a:solidFill>
                  <a:srgbClr val="000000"/>
                </a:solidFill>
                <a:highlight>
                  <a:srgbClr val="FFFFFF"/>
                </a:highlight>
                <a:latin typeface="Cascadia Mono" panose="020B0609020000020004" pitchFamily="49" charset="0"/>
              </a:rPr>
              <a:t>.TryParse(input, </a:t>
            </a:r>
            <a:r>
              <a:rPr lang="en-US" sz="450" dirty="0">
                <a:solidFill>
                  <a:srgbClr val="0000FF"/>
                </a:solidFill>
                <a:highlight>
                  <a:srgbClr val="FFFFFF"/>
                </a:highlight>
                <a:latin typeface="Cascadia Mono" panose="020B0609020000020004" pitchFamily="49" charset="0"/>
              </a:rPr>
              <a:t>out</a:t>
            </a:r>
            <a:r>
              <a:rPr lang="en-US" sz="450" dirty="0">
                <a:solidFill>
                  <a:srgbClr val="000000"/>
                </a:solidFill>
                <a:highlight>
                  <a:srgbClr val="FFFFFF"/>
                </a:highlight>
                <a:latin typeface="Cascadia Mono" panose="020B0609020000020004" pitchFamily="49" charset="0"/>
              </a:rPr>
              <a:t> </a:t>
            </a:r>
            <a:r>
              <a:rPr lang="en-US" sz="450" dirty="0">
                <a:solidFill>
                  <a:srgbClr val="0000FF"/>
                </a:solidFill>
                <a:highlight>
                  <a:srgbClr val="FFFFFF"/>
                </a:highlight>
                <a:latin typeface="Cascadia Mono" panose="020B0609020000020004" pitchFamily="49" charset="0"/>
              </a:rPr>
              <a:t>_</a:t>
            </a:r>
            <a:r>
              <a:rPr lang="en-US" sz="450" dirty="0">
                <a:solidFill>
                  <a:srgbClr val="000000"/>
                </a:solidFill>
                <a:highlight>
                  <a:srgbClr val="FFFFFF"/>
                </a:highlight>
                <a:latin typeface="Cascadia Mono" panose="020B0609020000020004" pitchFamily="49" charset="0"/>
              </a:rPr>
              <a:t>))</a:t>
            </a:r>
          </a:p>
          <a:p>
            <a:r>
              <a:rPr lang="es-ES" sz="450" dirty="0">
                <a:solidFill>
                  <a:srgbClr val="000000"/>
                </a:solidFill>
                <a:highlight>
                  <a:srgbClr val="FFFFFF"/>
                </a:highlight>
                <a:latin typeface="Cascadia Mono" panose="020B0609020000020004" pitchFamily="49" charset="0"/>
              </a:rPr>
              <a:t>                </a:t>
            </a:r>
            <a:r>
              <a:rPr lang="es-ES" sz="450" dirty="0">
                <a:solidFill>
                  <a:srgbClr val="0000FF"/>
                </a:solidFill>
                <a:highlight>
                  <a:srgbClr val="FFFFFF"/>
                </a:highlight>
                <a:latin typeface="Cascadia Mono" panose="020B0609020000020004" pitchFamily="49" charset="0"/>
              </a:rPr>
              <a:t>return</a:t>
            </a:r>
            <a:r>
              <a:rPr lang="es-ES" sz="450" dirty="0">
                <a:solidFill>
                  <a:srgbClr val="000000"/>
                </a:solidFill>
                <a:highlight>
                  <a:srgbClr val="FFFFFF"/>
                </a:highlight>
                <a:latin typeface="Cascadia Mono" panose="020B0609020000020004" pitchFamily="49" charset="0"/>
              </a:rPr>
              <a:t> </a:t>
            </a:r>
            <a:r>
              <a:rPr lang="es-ES" sz="450" dirty="0">
                <a:solidFill>
                  <a:srgbClr val="A31515"/>
                </a:solidFill>
                <a:highlight>
                  <a:srgbClr val="FFFFFF"/>
                </a:highlight>
                <a:latin typeface="Cascadia Mono" panose="020B0609020000020004" pitchFamily="49" charset="0"/>
              </a:rPr>
              <a:t>"El tipo de dato es: double"</a:t>
            </a:r>
            <a:r>
              <a:rPr lang="es-ES" sz="450" dirty="0">
                <a:solidFill>
                  <a:srgbClr val="000000"/>
                </a:solidFill>
                <a:highlight>
                  <a:srgbClr val="FFFFFF"/>
                </a:highlight>
                <a:latin typeface="Cascadia Mono" panose="020B0609020000020004" pitchFamily="49" charset="0"/>
              </a:rPr>
              <a:t>; </a:t>
            </a:r>
            <a:r>
              <a:rPr lang="es-ES" sz="450" dirty="0">
                <a:solidFill>
                  <a:srgbClr val="008000"/>
                </a:solidFill>
                <a:highlight>
                  <a:srgbClr val="FFFFFF"/>
                </a:highlight>
                <a:latin typeface="Cascadia Mono" panose="020B0609020000020004" pitchFamily="49" charset="0"/>
              </a:rPr>
              <a:t>// Devuelve el tipo de dato si es un double</a:t>
            </a:r>
            <a:endParaRPr lang="es-ES" sz="450" dirty="0">
              <a:solidFill>
                <a:srgbClr val="000000"/>
              </a:solidFill>
              <a:highlight>
                <a:srgbClr val="FFFFFF"/>
              </a:highlight>
              <a:latin typeface="Cascadia Mono" panose="020B0609020000020004" pitchFamily="49" charset="0"/>
            </a:endParaRPr>
          </a:p>
          <a:p>
            <a:endParaRPr lang="es-DO" sz="450" dirty="0">
              <a:solidFill>
                <a:srgbClr val="000000"/>
              </a:solidFill>
              <a:highlight>
                <a:srgbClr val="FFFFFF"/>
              </a:highlight>
              <a:latin typeface="Cascadia Mono" panose="020B0609020000020004" pitchFamily="49" charset="0"/>
            </a:endParaRPr>
          </a:p>
          <a:p>
            <a:r>
              <a:rPr lang="es-ES" sz="450" dirty="0">
                <a:solidFill>
                  <a:srgbClr val="000000"/>
                </a:solidFill>
                <a:highlight>
                  <a:srgbClr val="FFFFFF"/>
                </a:highlight>
                <a:latin typeface="Cascadia Mono" panose="020B0609020000020004" pitchFamily="49" charset="0"/>
              </a:rPr>
              <a:t>            </a:t>
            </a:r>
            <a:r>
              <a:rPr lang="es-ES" sz="450" dirty="0">
                <a:solidFill>
                  <a:srgbClr val="008000"/>
                </a:solidFill>
                <a:highlight>
                  <a:srgbClr val="FFFFFF"/>
                </a:highlight>
                <a:latin typeface="Cascadia Mono" panose="020B0609020000020004" pitchFamily="49" charset="0"/>
              </a:rPr>
              <a:t>// Intenta parsear la entrada como una fecha</a:t>
            </a:r>
            <a:endParaRPr lang="es-ES" sz="450" dirty="0">
              <a:solidFill>
                <a:srgbClr val="000000"/>
              </a:solidFill>
              <a:highlight>
                <a:srgbClr val="FFFFFF"/>
              </a:highlight>
              <a:latin typeface="Cascadia Mono" panose="020B0609020000020004" pitchFamily="49" charset="0"/>
            </a:endParaRPr>
          </a:p>
          <a:p>
            <a:r>
              <a:rPr lang="en-US" sz="450" dirty="0">
                <a:solidFill>
                  <a:srgbClr val="000000"/>
                </a:solidFill>
                <a:highlight>
                  <a:srgbClr val="FFFFFF"/>
                </a:highlight>
                <a:latin typeface="Cascadia Mono" panose="020B0609020000020004" pitchFamily="49" charset="0"/>
              </a:rPr>
              <a:t>            </a:t>
            </a:r>
            <a:r>
              <a:rPr lang="en-US" sz="450" dirty="0">
                <a:solidFill>
                  <a:srgbClr val="0000FF"/>
                </a:solidFill>
                <a:highlight>
                  <a:srgbClr val="FFFFFF"/>
                </a:highlight>
                <a:latin typeface="Cascadia Mono" panose="020B0609020000020004" pitchFamily="49" charset="0"/>
              </a:rPr>
              <a:t>if</a:t>
            </a:r>
            <a:r>
              <a:rPr lang="en-US" sz="450" dirty="0">
                <a:solidFill>
                  <a:srgbClr val="000000"/>
                </a:solidFill>
                <a:highlight>
                  <a:srgbClr val="FFFFFF"/>
                </a:highlight>
                <a:latin typeface="Cascadia Mono" panose="020B0609020000020004" pitchFamily="49" charset="0"/>
              </a:rPr>
              <a:t> (</a:t>
            </a:r>
            <a:r>
              <a:rPr lang="en-US" sz="450" dirty="0">
                <a:solidFill>
                  <a:srgbClr val="2B91AF"/>
                </a:solidFill>
                <a:highlight>
                  <a:srgbClr val="FFFFFF"/>
                </a:highlight>
                <a:latin typeface="Cascadia Mono" panose="020B0609020000020004" pitchFamily="49" charset="0"/>
              </a:rPr>
              <a:t>DateTime</a:t>
            </a:r>
            <a:r>
              <a:rPr lang="en-US" sz="450" dirty="0">
                <a:solidFill>
                  <a:srgbClr val="000000"/>
                </a:solidFill>
                <a:highlight>
                  <a:srgbClr val="FFFFFF"/>
                </a:highlight>
                <a:latin typeface="Cascadia Mono" panose="020B0609020000020004" pitchFamily="49" charset="0"/>
              </a:rPr>
              <a:t>.TryParse(input, </a:t>
            </a:r>
            <a:r>
              <a:rPr lang="en-US" sz="450" dirty="0">
                <a:solidFill>
                  <a:srgbClr val="0000FF"/>
                </a:solidFill>
                <a:highlight>
                  <a:srgbClr val="FFFFFF"/>
                </a:highlight>
                <a:latin typeface="Cascadia Mono" panose="020B0609020000020004" pitchFamily="49" charset="0"/>
              </a:rPr>
              <a:t>out</a:t>
            </a:r>
            <a:r>
              <a:rPr lang="en-US" sz="450" dirty="0">
                <a:solidFill>
                  <a:srgbClr val="000000"/>
                </a:solidFill>
                <a:highlight>
                  <a:srgbClr val="FFFFFF"/>
                </a:highlight>
                <a:latin typeface="Cascadia Mono" panose="020B0609020000020004" pitchFamily="49" charset="0"/>
              </a:rPr>
              <a:t> </a:t>
            </a:r>
            <a:r>
              <a:rPr lang="en-US" sz="450" dirty="0">
                <a:solidFill>
                  <a:srgbClr val="2B91AF"/>
                </a:solidFill>
                <a:highlight>
                  <a:srgbClr val="FFFFFF"/>
                </a:highlight>
                <a:latin typeface="Cascadia Mono" panose="020B0609020000020004" pitchFamily="49" charset="0"/>
              </a:rPr>
              <a:t>DateTime</a:t>
            </a:r>
            <a:r>
              <a:rPr lang="en-US" sz="450" dirty="0">
                <a:solidFill>
                  <a:srgbClr val="000000"/>
                </a:solidFill>
                <a:highlight>
                  <a:srgbClr val="FFFFFF"/>
                </a:highlight>
                <a:latin typeface="Cascadia Mono" panose="020B0609020000020004" pitchFamily="49" charset="0"/>
              </a:rPr>
              <a:t> parsedDate))</a:t>
            </a:r>
          </a:p>
          <a:p>
            <a:r>
              <a:rPr lang="es-DO" sz="450" dirty="0">
                <a:solidFill>
                  <a:srgbClr val="000000"/>
                </a:solidFill>
                <a:highlight>
                  <a:srgbClr val="FFFFFF"/>
                </a:highlight>
                <a:latin typeface="Cascadia Mono" panose="020B0609020000020004" pitchFamily="49" charset="0"/>
              </a:rPr>
              <a:t>            {</a:t>
            </a:r>
          </a:p>
          <a:p>
            <a:r>
              <a:rPr lang="es-ES" sz="450" dirty="0">
                <a:solidFill>
                  <a:srgbClr val="000000"/>
                </a:solidFill>
                <a:highlight>
                  <a:srgbClr val="FFFFFF"/>
                </a:highlight>
                <a:latin typeface="Cascadia Mono" panose="020B0609020000020004" pitchFamily="49" charset="0"/>
              </a:rPr>
              <a:t>                </a:t>
            </a:r>
            <a:r>
              <a:rPr lang="es-ES" sz="450" dirty="0">
                <a:solidFill>
                  <a:srgbClr val="0000FF"/>
                </a:solidFill>
                <a:highlight>
                  <a:srgbClr val="FFFFFF"/>
                </a:highlight>
                <a:latin typeface="Cascadia Mono" panose="020B0609020000020004" pitchFamily="49" charset="0"/>
              </a:rPr>
              <a:t>string</a:t>
            </a:r>
            <a:r>
              <a:rPr lang="es-ES" sz="450" dirty="0">
                <a:solidFill>
                  <a:srgbClr val="000000"/>
                </a:solidFill>
                <a:highlight>
                  <a:srgbClr val="FFFFFF"/>
                </a:highlight>
                <a:latin typeface="Cascadia Mono" panose="020B0609020000020004" pitchFamily="49" charset="0"/>
              </a:rPr>
              <a:t> dateTypeInfo = </a:t>
            </a:r>
            <a:r>
              <a:rPr lang="es-ES" sz="450" dirty="0">
                <a:solidFill>
                  <a:srgbClr val="A31515"/>
                </a:solidFill>
                <a:highlight>
                  <a:srgbClr val="FFFFFF"/>
                </a:highlight>
                <a:latin typeface="Cascadia Mono" panose="020B0609020000020004" pitchFamily="49" charset="0"/>
              </a:rPr>
              <a:t>$"El tipo de dato es: DateTime</a:t>
            </a:r>
            <a:r>
              <a:rPr lang="es-ES" sz="450" dirty="0">
                <a:solidFill>
                  <a:srgbClr val="9E5B71"/>
                </a:solidFill>
                <a:highlight>
                  <a:srgbClr val="FFFFFF"/>
                </a:highlight>
                <a:latin typeface="Cascadia Mono" panose="020B0609020000020004" pitchFamily="49" charset="0"/>
              </a:rPr>
              <a:t>\n</a:t>
            </a:r>
            <a:r>
              <a:rPr lang="es-ES" sz="450" dirty="0">
                <a:solidFill>
                  <a:srgbClr val="A31515"/>
                </a:solidFill>
                <a:highlight>
                  <a:srgbClr val="FFFFFF"/>
                </a:highlight>
                <a:latin typeface="Cascadia Mono" panose="020B0609020000020004" pitchFamily="49" charset="0"/>
              </a:rPr>
              <a:t>"</a:t>
            </a:r>
            <a:r>
              <a:rPr lang="es-ES" sz="450" dirty="0">
                <a:solidFill>
                  <a:srgbClr val="000000"/>
                </a:solidFill>
                <a:highlight>
                  <a:srgbClr val="FFFFFF"/>
                </a:highlight>
                <a:latin typeface="Cascadia Mono" panose="020B0609020000020004" pitchFamily="49" charset="0"/>
              </a:rPr>
              <a:t> + </a:t>
            </a:r>
            <a:r>
              <a:rPr lang="es-ES" sz="450" dirty="0">
                <a:solidFill>
                  <a:srgbClr val="008000"/>
                </a:solidFill>
                <a:highlight>
                  <a:srgbClr val="FFFFFF"/>
                </a:highlight>
                <a:latin typeface="Cascadia Mono" panose="020B0609020000020004" pitchFamily="49" charset="0"/>
              </a:rPr>
              <a:t>// Prepara la información de la fecha</a:t>
            </a:r>
            <a:endParaRPr lang="es-ES" sz="450" dirty="0">
              <a:solidFill>
                <a:srgbClr val="000000"/>
              </a:solidFill>
              <a:highlight>
                <a:srgbClr val="FFFFFF"/>
              </a:highlight>
              <a:latin typeface="Cascadia Mono" panose="020B0609020000020004" pitchFamily="49" charset="0"/>
            </a:endParaRPr>
          </a:p>
          <a:p>
            <a:r>
              <a:rPr lang="es-DO" sz="450" dirty="0">
                <a:solidFill>
                  <a:srgbClr val="000000"/>
                </a:solidFill>
                <a:highlight>
                  <a:srgbClr val="FFFFFF"/>
                </a:highlight>
                <a:latin typeface="Cascadia Mono" panose="020B0609020000020004" pitchFamily="49" charset="0"/>
              </a:rPr>
              <a:t>                    </a:t>
            </a:r>
            <a:r>
              <a:rPr lang="es-DO" sz="450" dirty="0">
                <a:solidFill>
                  <a:srgbClr val="A31515"/>
                </a:solidFill>
                <a:highlight>
                  <a:srgbClr val="FFFFFF"/>
                </a:highlight>
                <a:latin typeface="Cascadia Mono" panose="020B0609020000020004" pitchFamily="49" charset="0"/>
              </a:rPr>
              <a:t>$"Formato: </a:t>
            </a:r>
            <a:r>
              <a:rPr lang="es-DO" sz="450" dirty="0">
                <a:solidFill>
                  <a:srgbClr val="000000"/>
                </a:solidFill>
                <a:highlight>
                  <a:srgbClr val="FFFFFF"/>
                </a:highlight>
                <a:latin typeface="Cascadia Mono" panose="020B0609020000020004" pitchFamily="49" charset="0"/>
              </a:rPr>
              <a:t>{parsedDate:</a:t>
            </a:r>
            <a:r>
              <a:rPr lang="es-DO" sz="450" dirty="0">
                <a:solidFill>
                  <a:srgbClr val="A31515"/>
                </a:solidFill>
                <a:highlight>
                  <a:srgbClr val="FFFFFF"/>
                </a:highlight>
                <a:latin typeface="Cascadia Mono" panose="020B0609020000020004" pitchFamily="49" charset="0"/>
              </a:rPr>
              <a:t>yyyy-MM-dd</a:t>
            </a:r>
            <a:r>
              <a:rPr lang="es-DO" sz="450" dirty="0">
                <a:solidFill>
                  <a:srgbClr val="000000"/>
                </a:solidFill>
                <a:highlight>
                  <a:srgbClr val="FFFFFF"/>
                </a:highlight>
                <a:latin typeface="Cascadia Mono" panose="020B0609020000020004" pitchFamily="49" charset="0"/>
              </a:rPr>
              <a:t>}</a:t>
            </a:r>
            <a:r>
              <a:rPr lang="es-DO" sz="450" dirty="0">
                <a:solidFill>
                  <a:srgbClr val="9E5B71"/>
                </a:solidFill>
                <a:highlight>
                  <a:srgbClr val="FFFFFF"/>
                </a:highlight>
                <a:latin typeface="Cascadia Mono" panose="020B0609020000020004" pitchFamily="49" charset="0"/>
              </a:rPr>
              <a:t>\n</a:t>
            </a:r>
            <a:r>
              <a:rPr lang="es-DO" sz="450" dirty="0">
                <a:solidFill>
                  <a:srgbClr val="A31515"/>
                </a:solidFill>
                <a:highlight>
                  <a:srgbClr val="FFFFFF"/>
                </a:highlight>
                <a:latin typeface="Cascadia Mono" panose="020B0609020000020004" pitchFamily="49" charset="0"/>
              </a:rPr>
              <a:t>"</a:t>
            </a:r>
            <a:r>
              <a:rPr lang="es-DO" sz="450" dirty="0">
                <a:solidFill>
                  <a:srgbClr val="000000"/>
                </a:solidFill>
                <a:highlight>
                  <a:srgbClr val="FFFFFF"/>
                </a:highlight>
                <a:latin typeface="Cascadia Mono" panose="020B0609020000020004" pitchFamily="49" charset="0"/>
              </a:rPr>
              <a:t> +</a:t>
            </a:r>
          </a:p>
          <a:p>
            <a:r>
              <a:rPr lang="es-ES" sz="450" dirty="0">
                <a:solidFill>
                  <a:srgbClr val="000000"/>
                </a:solidFill>
                <a:highlight>
                  <a:srgbClr val="FFFFFF"/>
                </a:highlight>
                <a:latin typeface="Cascadia Mono" panose="020B0609020000020004" pitchFamily="49" charset="0"/>
              </a:rPr>
              <a:t>                    </a:t>
            </a:r>
            <a:r>
              <a:rPr lang="es-ES" sz="450" dirty="0">
                <a:solidFill>
                  <a:srgbClr val="A31515"/>
                </a:solidFill>
                <a:highlight>
                  <a:srgbClr val="FFFFFF"/>
                </a:highlight>
                <a:latin typeface="Cascadia Mono" panose="020B0609020000020004" pitchFamily="49" charset="0"/>
              </a:rPr>
              <a:t>$"Día de la semana: </a:t>
            </a:r>
            <a:r>
              <a:rPr lang="es-ES" sz="450" dirty="0">
                <a:solidFill>
                  <a:srgbClr val="000000"/>
                </a:solidFill>
                <a:highlight>
                  <a:srgbClr val="FFFFFF"/>
                </a:highlight>
                <a:latin typeface="Cascadia Mono" panose="020B0609020000020004" pitchFamily="49" charset="0"/>
              </a:rPr>
              <a:t>{parsedDate.DayOfWeek}</a:t>
            </a:r>
            <a:r>
              <a:rPr lang="es-ES" sz="450" dirty="0">
                <a:solidFill>
                  <a:srgbClr val="9E5B71"/>
                </a:solidFill>
                <a:highlight>
                  <a:srgbClr val="FFFFFF"/>
                </a:highlight>
                <a:latin typeface="Cascadia Mono" panose="020B0609020000020004" pitchFamily="49" charset="0"/>
              </a:rPr>
              <a:t>\n</a:t>
            </a:r>
            <a:r>
              <a:rPr lang="es-ES" sz="450" dirty="0">
                <a:solidFill>
                  <a:srgbClr val="A31515"/>
                </a:solidFill>
                <a:highlight>
                  <a:srgbClr val="FFFFFF"/>
                </a:highlight>
                <a:latin typeface="Cascadia Mono" panose="020B0609020000020004" pitchFamily="49" charset="0"/>
              </a:rPr>
              <a:t>"</a:t>
            </a:r>
            <a:r>
              <a:rPr lang="es-ES" sz="450" dirty="0">
                <a:solidFill>
                  <a:srgbClr val="000000"/>
                </a:solidFill>
                <a:highlight>
                  <a:srgbClr val="FFFFFF"/>
                </a:highlight>
                <a:latin typeface="Cascadia Mono" panose="020B0609020000020004" pitchFamily="49" charset="0"/>
              </a:rPr>
              <a:t> +</a:t>
            </a:r>
          </a:p>
          <a:p>
            <a:r>
              <a:rPr lang="es-DO" sz="450" dirty="0">
                <a:solidFill>
                  <a:srgbClr val="000000"/>
                </a:solidFill>
                <a:highlight>
                  <a:srgbClr val="FFFFFF"/>
                </a:highlight>
                <a:latin typeface="Cascadia Mono" panose="020B0609020000020004" pitchFamily="49" charset="0"/>
              </a:rPr>
              <a:t>                    </a:t>
            </a:r>
            <a:r>
              <a:rPr lang="es-DO" sz="450" dirty="0">
                <a:solidFill>
                  <a:srgbClr val="A31515"/>
                </a:solidFill>
                <a:highlight>
                  <a:srgbClr val="FFFFFF"/>
                </a:highlight>
                <a:latin typeface="Cascadia Mono" panose="020B0609020000020004" pitchFamily="49" charset="0"/>
              </a:rPr>
              <a:t>$"Mes: </a:t>
            </a:r>
            <a:r>
              <a:rPr lang="es-DO" sz="450" dirty="0">
                <a:solidFill>
                  <a:srgbClr val="000000"/>
                </a:solidFill>
                <a:highlight>
                  <a:srgbClr val="FFFFFF"/>
                </a:highlight>
                <a:latin typeface="Cascadia Mono" panose="020B0609020000020004" pitchFamily="49" charset="0"/>
              </a:rPr>
              <a:t>{parsedDate.Month}</a:t>
            </a:r>
            <a:r>
              <a:rPr lang="es-DO" sz="450" dirty="0">
                <a:solidFill>
                  <a:srgbClr val="9E5B71"/>
                </a:solidFill>
                <a:highlight>
                  <a:srgbClr val="FFFFFF"/>
                </a:highlight>
                <a:latin typeface="Cascadia Mono" panose="020B0609020000020004" pitchFamily="49" charset="0"/>
              </a:rPr>
              <a:t>\n</a:t>
            </a:r>
            <a:r>
              <a:rPr lang="es-DO" sz="450" dirty="0">
                <a:solidFill>
                  <a:srgbClr val="A31515"/>
                </a:solidFill>
                <a:highlight>
                  <a:srgbClr val="FFFFFF"/>
                </a:highlight>
                <a:latin typeface="Cascadia Mono" panose="020B0609020000020004" pitchFamily="49" charset="0"/>
              </a:rPr>
              <a:t>"</a:t>
            </a:r>
            <a:r>
              <a:rPr lang="es-DO" sz="450" dirty="0">
                <a:solidFill>
                  <a:srgbClr val="000000"/>
                </a:solidFill>
                <a:highlight>
                  <a:srgbClr val="FFFFFF"/>
                </a:highlight>
                <a:latin typeface="Cascadia Mono" panose="020B0609020000020004" pitchFamily="49" charset="0"/>
              </a:rPr>
              <a:t> +</a:t>
            </a:r>
          </a:p>
          <a:p>
            <a:r>
              <a:rPr lang="es-DO" sz="450" dirty="0">
                <a:solidFill>
                  <a:srgbClr val="000000"/>
                </a:solidFill>
                <a:highlight>
                  <a:srgbClr val="FFFFFF"/>
                </a:highlight>
                <a:latin typeface="Cascadia Mono" panose="020B0609020000020004" pitchFamily="49" charset="0"/>
              </a:rPr>
              <a:t>                    </a:t>
            </a:r>
            <a:r>
              <a:rPr lang="es-DO" sz="450" dirty="0">
                <a:solidFill>
                  <a:srgbClr val="A31515"/>
                </a:solidFill>
                <a:highlight>
                  <a:srgbClr val="FFFFFF"/>
                </a:highlight>
                <a:latin typeface="Cascadia Mono" panose="020B0609020000020004" pitchFamily="49" charset="0"/>
              </a:rPr>
              <a:t>$"Año: </a:t>
            </a:r>
            <a:r>
              <a:rPr lang="es-DO" sz="450" dirty="0">
                <a:solidFill>
                  <a:srgbClr val="000000"/>
                </a:solidFill>
                <a:highlight>
                  <a:srgbClr val="FFFFFF"/>
                </a:highlight>
                <a:latin typeface="Cascadia Mono" panose="020B0609020000020004" pitchFamily="49" charset="0"/>
              </a:rPr>
              <a:t>{parsedDate.Year}</a:t>
            </a:r>
            <a:r>
              <a:rPr lang="es-DO" sz="450" dirty="0">
                <a:solidFill>
                  <a:srgbClr val="A31515"/>
                </a:solidFill>
                <a:highlight>
                  <a:srgbClr val="FFFFFF"/>
                </a:highlight>
                <a:latin typeface="Cascadia Mono" panose="020B0609020000020004" pitchFamily="49" charset="0"/>
              </a:rPr>
              <a:t>"</a:t>
            </a:r>
            <a:r>
              <a:rPr lang="es-DO" sz="450" dirty="0">
                <a:solidFill>
                  <a:srgbClr val="000000"/>
                </a:solidFill>
                <a:highlight>
                  <a:srgbClr val="FFFFFF"/>
                </a:highlight>
                <a:latin typeface="Cascadia Mono" panose="020B0609020000020004" pitchFamily="49" charset="0"/>
              </a:rPr>
              <a:t>;</a:t>
            </a:r>
          </a:p>
          <a:p>
            <a:r>
              <a:rPr lang="es-ES" sz="450" dirty="0">
                <a:solidFill>
                  <a:srgbClr val="000000"/>
                </a:solidFill>
                <a:highlight>
                  <a:srgbClr val="FFFFFF"/>
                </a:highlight>
                <a:latin typeface="Cascadia Mono" panose="020B0609020000020004" pitchFamily="49" charset="0"/>
              </a:rPr>
              <a:t>                </a:t>
            </a:r>
            <a:r>
              <a:rPr lang="es-ES" sz="450" dirty="0">
                <a:solidFill>
                  <a:srgbClr val="0000FF"/>
                </a:solidFill>
                <a:highlight>
                  <a:srgbClr val="FFFFFF"/>
                </a:highlight>
                <a:latin typeface="Cascadia Mono" panose="020B0609020000020004" pitchFamily="49" charset="0"/>
              </a:rPr>
              <a:t>return</a:t>
            </a:r>
            <a:r>
              <a:rPr lang="es-ES" sz="450" dirty="0">
                <a:solidFill>
                  <a:srgbClr val="000000"/>
                </a:solidFill>
                <a:highlight>
                  <a:srgbClr val="FFFFFF"/>
                </a:highlight>
                <a:latin typeface="Cascadia Mono" panose="020B0609020000020004" pitchFamily="49" charset="0"/>
              </a:rPr>
              <a:t> dateTypeInfo; </a:t>
            </a:r>
            <a:r>
              <a:rPr lang="es-ES" sz="450" dirty="0">
                <a:solidFill>
                  <a:srgbClr val="008000"/>
                </a:solidFill>
                <a:highlight>
                  <a:srgbClr val="FFFFFF"/>
                </a:highlight>
                <a:latin typeface="Cascadia Mono" panose="020B0609020000020004" pitchFamily="49" charset="0"/>
              </a:rPr>
              <a:t>// Devuelve la información de la fecha</a:t>
            </a:r>
            <a:endParaRPr lang="es-ES" sz="450" dirty="0">
              <a:solidFill>
                <a:srgbClr val="000000"/>
              </a:solidFill>
              <a:highlight>
                <a:srgbClr val="FFFFFF"/>
              </a:highlight>
              <a:latin typeface="Cascadia Mono" panose="020B0609020000020004" pitchFamily="49" charset="0"/>
            </a:endParaRPr>
          </a:p>
          <a:p>
            <a:r>
              <a:rPr lang="es-DO" sz="450" dirty="0">
                <a:solidFill>
                  <a:srgbClr val="000000"/>
                </a:solidFill>
                <a:highlight>
                  <a:srgbClr val="FFFFFF"/>
                </a:highlight>
                <a:latin typeface="Cascadia Mono" panose="020B0609020000020004" pitchFamily="49" charset="0"/>
              </a:rPr>
              <a:t>            }</a:t>
            </a:r>
          </a:p>
          <a:p>
            <a:endParaRPr lang="es-DO" sz="450" dirty="0">
              <a:solidFill>
                <a:srgbClr val="000000"/>
              </a:solidFill>
              <a:highlight>
                <a:srgbClr val="FFFFFF"/>
              </a:highlight>
              <a:latin typeface="Cascadia Mono" panose="020B0609020000020004" pitchFamily="49" charset="0"/>
            </a:endParaRPr>
          </a:p>
          <a:p>
            <a:r>
              <a:rPr lang="es-DO" sz="450" dirty="0">
                <a:solidFill>
                  <a:srgbClr val="000000"/>
                </a:solidFill>
                <a:highlight>
                  <a:srgbClr val="FFFFFF"/>
                </a:highlight>
                <a:latin typeface="Cascadia Mono" panose="020B0609020000020004" pitchFamily="49" charset="0"/>
              </a:rPr>
              <a:t>            </a:t>
            </a:r>
            <a:r>
              <a:rPr lang="es-DO" sz="450" dirty="0">
                <a:solidFill>
                  <a:srgbClr val="008000"/>
                </a:solidFill>
                <a:highlight>
                  <a:srgbClr val="FFFFFF"/>
                </a:highlight>
                <a:latin typeface="Cascadia Mono" panose="020B0609020000020004" pitchFamily="49" charset="0"/>
              </a:rPr>
              <a:t>// Intenta parsear la entrada como un booleano</a:t>
            </a:r>
            <a:endParaRPr lang="es-DO" sz="450" dirty="0">
              <a:solidFill>
                <a:srgbClr val="000000"/>
              </a:solidFill>
              <a:highlight>
                <a:srgbClr val="FFFFFF"/>
              </a:highlight>
              <a:latin typeface="Cascadia Mono" panose="020B0609020000020004" pitchFamily="49" charset="0"/>
            </a:endParaRPr>
          </a:p>
          <a:p>
            <a:r>
              <a:rPr lang="en-US" sz="450" dirty="0">
                <a:solidFill>
                  <a:srgbClr val="000000"/>
                </a:solidFill>
                <a:highlight>
                  <a:srgbClr val="FFFFFF"/>
                </a:highlight>
                <a:latin typeface="Cascadia Mono" panose="020B0609020000020004" pitchFamily="49" charset="0"/>
              </a:rPr>
              <a:t>            </a:t>
            </a:r>
            <a:r>
              <a:rPr lang="en-US" sz="450" dirty="0">
                <a:solidFill>
                  <a:srgbClr val="0000FF"/>
                </a:solidFill>
                <a:highlight>
                  <a:srgbClr val="FFFFFF"/>
                </a:highlight>
                <a:latin typeface="Cascadia Mono" panose="020B0609020000020004" pitchFamily="49" charset="0"/>
              </a:rPr>
              <a:t>if</a:t>
            </a:r>
            <a:r>
              <a:rPr lang="en-US" sz="450" dirty="0">
                <a:solidFill>
                  <a:srgbClr val="000000"/>
                </a:solidFill>
                <a:highlight>
                  <a:srgbClr val="FFFFFF"/>
                </a:highlight>
                <a:latin typeface="Cascadia Mono" panose="020B0609020000020004" pitchFamily="49" charset="0"/>
              </a:rPr>
              <a:t> (</a:t>
            </a:r>
            <a:r>
              <a:rPr lang="en-US" sz="450" dirty="0">
                <a:solidFill>
                  <a:srgbClr val="0000FF"/>
                </a:solidFill>
                <a:highlight>
                  <a:srgbClr val="FFFFFF"/>
                </a:highlight>
                <a:latin typeface="Cascadia Mono" panose="020B0609020000020004" pitchFamily="49" charset="0"/>
              </a:rPr>
              <a:t>bool</a:t>
            </a:r>
            <a:r>
              <a:rPr lang="en-US" sz="450" dirty="0">
                <a:solidFill>
                  <a:srgbClr val="000000"/>
                </a:solidFill>
                <a:highlight>
                  <a:srgbClr val="FFFFFF"/>
                </a:highlight>
                <a:latin typeface="Cascadia Mono" panose="020B0609020000020004" pitchFamily="49" charset="0"/>
              </a:rPr>
              <a:t>.TryParse(input, </a:t>
            </a:r>
            <a:r>
              <a:rPr lang="en-US" sz="450" dirty="0">
                <a:solidFill>
                  <a:srgbClr val="0000FF"/>
                </a:solidFill>
                <a:highlight>
                  <a:srgbClr val="FFFFFF"/>
                </a:highlight>
                <a:latin typeface="Cascadia Mono" panose="020B0609020000020004" pitchFamily="49" charset="0"/>
              </a:rPr>
              <a:t>out</a:t>
            </a:r>
            <a:r>
              <a:rPr lang="en-US" sz="450" dirty="0">
                <a:solidFill>
                  <a:srgbClr val="000000"/>
                </a:solidFill>
                <a:highlight>
                  <a:srgbClr val="FFFFFF"/>
                </a:highlight>
                <a:latin typeface="Cascadia Mono" panose="020B0609020000020004" pitchFamily="49" charset="0"/>
              </a:rPr>
              <a:t> </a:t>
            </a:r>
            <a:r>
              <a:rPr lang="en-US" sz="450" dirty="0">
                <a:solidFill>
                  <a:srgbClr val="0000FF"/>
                </a:solidFill>
                <a:highlight>
                  <a:srgbClr val="FFFFFF"/>
                </a:highlight>
                <a:latin typeface="Cascadia Mono" panose="020B0609020000020004" pitchFamily="49" charset="0"/>
              </a:rPr>
              <a:t>_</a:t>
            </a:r>
            <a:r>
              <a:rPr lang="en-US" sz="450" dirty="0">
                <a:solidFill>
                  <a:srgbClr val="000000"/>
                </a:solidFill>
                <a:highlight>
                  <a:srgbClr val="FFFFFF"/>
                </a:highlight>
                <a:latin typeface="Cascadia Mono" panose="020B0609020000020004" pitchFamily="49" charset="0"/>
              </a:rPr>
              <a:t>))</a:t>
            </a:r>
          </a:p>
          <a:p>
            <a:r>
              <a:rPr lang="es-ES" sz="450" dirty="0">
                <a:solidFill>
                  <a:srgbClr val="000000"/>
                </a:solidFill>
                <a:highlight>
                  <a:srgbClr val="FFFFFF"/>
                </a:highlight>
                <a:latin typeface="Cascadia Mono" panose="020B0609020000020004" pitchFamily="49" charset="0"/>
              </a:rPr>
              <a:t>                </a:t>
            </a:r>
            <a:r>
              <a:rPr lang="es-ES" sz="450" dirty="0">
                <a:solidFill>
                  <a:srgbClr val="0000FF"/>
                </a:solidFill>
                <a:highlight>
                  <a:srgbClr val="FFFFFF"/>
                </a:highlight>
                <a:latin typeface="Cascadia Mono" panose="020B0609020000020004" pitchFamily="49" charset="0"/>
              </a:rPr>
              <a:t>return</a:t>
            </a:r>
            <a:r>
              <a:rPr lang="es-ES" sz="450" dirty="0">
                <a:solidFill>
                  <a:srgbClr val="000000"/>
                </a:solidFill>
                <a:highlight>
                  <a:srgbClr val="FFFFFF"/>
                </a:highlight>
                <a:latin typeface="Cascadia Mono" panose="020B0609020000020004" pitchFamily="49" charset="0"/>
              </a:rPr>
              <a:t> </a:t>
            </a:r>
            <a:r>
              <a:rPr lang="es-ES" sz="450" dirty="0">
                <a:solidFill>
                  <a:srgbClr val="A31515"/>
                </a:solidFill>
                <a:highlight>
                  <a:srgbClr val="FFFFFF"/>
                </a:highlight>
                <a:latin typeface="Cascadia Mono" panose="020B0609020000020004" pitchFamily="49" charset="0"/>
              </a:rPr>
              <a:t>"El tipo de dato es: bool"</a:t>
            </a:r>
            <a:r>
              <a:rPr lang="es-ES" sz="450" dirty="0">
                <a:solidFill>
                  <a:srgbClr val="000000"/>
                </a:solidFill>
                <a:highlight>
                  <a:srgbClr val="FFFFFF"/>
                </a:highlight>
                <a:latin typeface="Cascadia Mono" panose="020B0609020000020004" pitchFamily="49" charset="0"/>
              </a:rPr>
              <a:t>; </a:t>
            </a:r>
            <a:r>
              <a:rPr lang="es-ES" sz="450" dirty="0">
                <a:solidFill>
                  <a:srgbClr val="008000"/>
                </a:solidFill>
                <a:highlight>
                  <a:srgbClr val="FFFFFF"/>
                </a:highlight>
                <a:latin typeface="Cascadia Mono" panose="020B0609020000020004" pitchFamily="49" charset="0"/>
              </a:rPr>
              <a:t>// Devuelve el tipo de dato si es un booleano</a:t>
            </a:r>
            <a:endParaRPr lang="es-ES" sz="450" dirty="0">
              <a:solidFill>
                <a:srgbClr val="000000"/>
              </a:solidFill>
              <a:highlight>
                <a:srgbClr val="FFFFFF"/>
              </a:highlight>
              <a:latin typeface="Cascadia Mono" panose="020B0609020000020004" pitchFamily="49" charset="0"/>
            </a:endParaRPr>
          </a:p>
          <a:p>
            <a:endParaRPr lang="es-DO" sz="450" dirty="0">
              <a:solidFill>
                <a:srgbClr val="000000"/>
              </a:solidFill>
              <a:highlight>
                <a:srgbClr val="FFFFFF"/>
              </a:highlight>
              <a:latin typeface="Cascadia Mono" panose="020B0609020000020004" pitchFamily="49" charset="0"/>
            </a:endParaRPr>
          </a:p>
          <a:p>
            <a:r>
              <a:rPr lang="es-ES" sz="450" dirty="0">
                <a:solidFill>
                  <a:srgbClr val="000000"/>
                </a:solidFill>
                <a:highlight>
                  <a:srgbClr val="FFFFFF"/>
                </a:highlight>
                <a:latin typeface="Cascadia Mono" panose="020B0609020000020004" pitchFamily="49" charset="0"/>
              </a:rPr>
              <a:t>            </a:t>
            </a:r>
            <a:r>
              <a:rPr lang="es-ES" sz="450" dirty="0">
                <a:solidFill>
                  <a:srgbClr val="008000"/>
                </a:solidFill>
                <a:highlight>
                  <a:srgbClr val="FFFFFF"/>
                </a:highlight>
                <a:latin typeface="Cascadia Mono" panose="020B0609020000020004" pitchFamily="49" charset="0"/>
              </a:rPr>
              <a:t>// Intenta parsear la entrada como un carácter</a:t>
            </a:r>
            <a:endParaRPr lang="es-ES" sz="450" dirty="0">
              <a:solidFill>
                <a:srgbClr val="000000"/>
              </a:solidFill>
              <a:highlight>
                <a:srgbClr val="FFFFFF"/>
              </a:highlight>
              <a:latin typeface="Cascadia Mono" panose="020B0609020000020004" pitchFamily="49" charset="0"/>
            </a:endParaRPr>
          </a:p>
          <a:p>
            <a:r>
              <a:rPr lang="es-DO" sz="450" dirty="0">
                <a:solidFill>
                  <a:srgbClr val="000000"/>
                </a:solidFill>
                <a:highlight>
                  <a:srgbClr val="FFFFFF"/>
                </a:highlight>
                <a:latin typeface="Cascadia Mono" panose="020B0609020000020004" pitchFamily="49" charset="0"/>
              </a:rPr>
              <a:t>            </a:t>
            </a:r>
            <a:r>
              <a:rPr lang="es-DO" sz="450" dirty="0">
                <a:solidFill>
                  <a:srgbClr val="0000FF"/>
                </a:solidFill>
                <a:highlight>
                  <a:srgbClr val="FFFFFF"/>
                </a:highlight>
                <a:latin typeface="Cascadia Mono" panose="020B0609020000020004" pitchFamily="49" charset="0"/>
              </a:rPr>
              <a:t>if</a:t>
            </a:r>
            <a:r>
              <a:rPr lang="es-DO" sz="450" dirty="0">
                <a:solidFill>
                  <a:srgbClr val="000000"/>
                </a:solidFill>
                <a:highlight>
                  <a:srgbClr val="FFFFFF"/>
                </a:highlight>
                <a:latin typeface="Cascadia Mono" panose="020B0609020000020004" pitchFamily="49" charset="0"/>
              </a:rPr>
              <a:t> (input.Length == 1)</a:t>
            </a:r>
          </a:p>
          <a:p>
            <a:r>
              <a:rPr lang="es-ES" sz="450" dirty="0">
                <a:solidFill>
                  <a:srgbClr val="000000"/>
                </a:solidFill>
                <a:highlight>
                  <a:srgbClr val="FFFFFF"/>
                </a:highlight>
                <a:latin typeface="Cascadia Mono" panose="020B0609020000020004" pitchFamily="49" charset="0"/>
              </a:rPr>
              <a:t>                </a:t>
            </a:r>
            <a:r>
              <a:rPr lang="es-ES" sz="450" dirty="0">
                <a:solidFill>
                  <a:srgbClr val="0000FF"/>
                </a:solidFill>
                <a:highlight>
                  <a:srgbClr val="FFFFFF"/>
                </a:highlight>
                <a:latin typeface="Cascadia Mono" panose="020B0609020000020004" pitchFamily="49" charset="0"/>
              </a:rPr>
              <a:t>return</a:t>
            </a:r>
            <a:r>
              <a:rPr lang="es-ES" sz="450" dirty="0">
                <a:solidFill>
                  <a:srgbClr val="000000"/>
                </a:solidFill>
                <a:highlight>
                  <a:srgbClr val="FFFFFF"/>
                </a:highlight>
                <a:latin typeface="Cascadia Mono" panose="020B0609020000020004" pitchFamily="49" charset="0"/>
              </a:rPr>
              <a:t> </a:t>
            </a:r>
            <a:r>
              <a:rPr lang="es-ES" sz="450" dirty="0">
                <a:solidFill>
                  <a:srgbClr val="A31515"/>
                </a:solidFill>
                <a:highlight>
                  <a:srgbClr val="FFFFFF"/>
                </a:highlight>
                <a:latin typeface="Cascadia Mono" panose="020B0609020000020004" pitchFamily="49" charset="0"/>
              </a:rPr>
              <a:t>"El tipo de dato es: char"</a:t>
            </a:r>
            <a:r>
              <a:rPr lang="es-ES" sz="450" dirty="0">
                <a:solidFill>
                  <a:srgbClr val="000000"/>
                </a:solidFill>
                <a:highlight>
                  <a:srgbClr val="FFFFFF"/>
                </a:highlight>
                <a:latin typeface="Cascadia Mono" panose="020B0609020000020004" pitchFamily="49" charset="0"/>
              </a:rPr>
              <a:t>; </a:t>
            </a:r>
            <a:r>
              <a:rPr lang="es-ES" sz="450" dirty="0">
                <a:solidFill>
                  <a:srgbClr val="008000"/>
                </a:solidFill>
                <a:highlight>
                  <a:srgbClr val="FFFFFF"/>
                </a:highlight>
                <a:latin typeface="Cascadia Mono" panose="020B0609020000020004" pitchFamily="49" charset="0"/>
              </a:rPr>
              <a:t>// Devuelve el tipo de dato si es un carácter</a:t>
            </a:r>
            <a:endParaRPr lang="es-ES" sz="450" dirty="0">
              <a:solidFill>
                <a:srgbClr val="000000"/>
              </a:solidFill>
              <a:highlight>
                <a:srgbClr val="FFFFFF"/>
              </a:highlight>
              <a:latin typeface="Cascadia Mono" panose="020B0609020000020004" pitchFamily="49" charset="0"/>
            </a:endParaRPr>
          </a:p>
          <a:p>
            <a:endParaRPr lang="es-DO" sz="450" dirty="0">
              <a:solidFill>
                <a:srgbClr val="000000"/>
              </a:solidFill>
              <a:highlight>
                <a:srgbClr val="FFFFFF"/>
              </a:highlight>
              <a:latin typeface="Cascadia Mono" panose="020B0609020000020004" pitchFamily="49" charset="0"/>
            </a:endParaRPr>
          </a:p>
          <a:p>
            <a:r>
              <a:rPr lang="es-ES" sz="450" dirty="0">
                <a:solidFill>
                  <a:srgbClr val="000000"/>
                </a:solidFill>
                <a:highlight>
                  <a:srgbClr val="FFFFFF"/>
                </a:highlight>
                <a:latin typeface="Cascadia Mono" panose="020B0609020000020004" pitchFamily="49" charset="0"/>
              </a:rPr>
              <a:t>            </a:t>
            </a:r>
            <a:r>
              <a:rPr lang="es-ES" sz="450" dirty="0">
                <a:solidFill>
                  <a:srgbClr val="008000"/>
                </a:solidFill>
                <a:highlight>
                  <a:srgbClr val="FFFFFF"/>
                </a:highlight>
                <a:latin typeface="Cascadia Mono" panose="020B0609020000020004" pitchFamily="49" charset="0"/>
              </a:rPr>
              <a:t>// Intenta parsear la entrada como un decimal</a:t>
            </a:r>
            <a:endParaRPr lang="es-ES" sz="450" dirty="0">
              <a:solidFill>
                <a:srgbClr val="000000"/>
              </a:solidFill>
              <a:highlight>
                <a:srgbClr val="FFFFFF"/>
              </a:highlight>
              <a:latin typeface="Cascadia Mono" panose="020B0609020000020004" pitchFamily="49" charset="0"/>
            </a:endParaRPr>
          </a:p>
          <a:p>
            <a:r>
              <a:rPr lang="en-US" sz="450" dirty="0">
                <a:solidFill>
                  <a:srgbClr val="000000"/>
                </a:solidFill>
                <a:highlight>
                  <a:srgbClr val="FFFFFF"/>
                </a:highlight>
                <a:latin typeface="Cascadia Mono" panose="020B0609020000020004" pitchFamily="49" charset="0"/>
              </a:rPr>
              <a:t>            </a:t>
            </a:r>
            <a:r>
              <a:rPr lang="en-US" sz="450" dirty="0">
                <a:solidFill>
                  <a:srgbClr val="0000FF"/>
                </a:solidFill>
                <a:highlight>
                  <a:srgbClr val="FFFFFF"/>
                </a:highlight>
                <a:latin typeface="Cascadia Mono" panose="020B0609020000020004" pitchFamily="49" charset="0"/>
              </a:rPr>
              <a:t>if</a:t>
            </a:r>
            <a:r>
              <a:rPr lang="en-US" sz="450" dirty="0">
                <a:solidFill>
                  <a:srgbClr val="000000"/>
                </a:solidFill>
                <a:highlight>
                  <a:srgbClr val="FFFFFF"/>
                </a:highlight>
                <a:latin typeface="Cascadia Mono" panose="020B0609020000020004" pitchFamily="49" charset="0"/>
              </a:rPr>
              <a:t> (</a:t>
            </a:r>
            <a:r>
              <a:rPr lang="en-US" sz="450" dirty="0">
                <a:solidFill>
                  <a:srgbClr val="0000FF"/>
                </a:solidFill>
                <a:highlight>
                  <a:srgbClr val="FFFFFF"/>
                </a:highlight>
                <a:latin typeface="Cascadia Mono" panose="020B0609020000020004" pitchFamily="49" charset="0"/>
              </a:rPr>
              <a:t>decimal</a:t>
            </a:r>
            <a:r>
              <a:rPr lang="en-US" sz="450" dirty="0">
                <a:solidFill>
                  <a:srgbClr val="000000"/>
                </a:solidFill>
                <a:highlight>
                  <a:srgbClr val="FFFFFF"/>
                </a:highlight>
                <a:latin typeface="Cascadia Mono" panose="020B0609020000020004" pitchFamily="49" charset="0"/>
              </a:rPr>
              <a:t>.TryParse(input, </a:t>
            </a:r>
            <a:r>
              <a:rPr lang="en-US" sz="450" dirty="0">
                <a:solidFill>
                  <a:srgbClr val="0000FF"/>
                </a:solidFill>
                <a:highlight>
                  <a:srgbClr val="FFFFFF"/>
                </a:highlight>
                <a:latin typeface="Cascadia Mono" panose="020B0609020000020004" pitchFamily="49" charset="0"/>
              </a:rPr>
              <a:t>out</a:t>
            </a:r>
            <a:r>
              <a:rPr lang="en-US" sz="450" dirty="0">
                <a:solidFill>
                  <a:srgbClr val="000000"/>
                </a:solidFill>
                <a:highlight>
                  <a:srgbClr val="FFFFFF"/>
                </a:highlight>
                <a:latin typeface="Cascadia Mono" panose="020B0609020000020004" pitchFamily="49" charset="0"/>
              </a:rPr>
              <a:t> </a:t>
            </a:r>
            <a:r>
              <a:rPr lang="en-US" sz="450" dirty="0">
                <a:solidFill>
                  <a:srgbClr val="0000FF"/>
                </a:solidFill>
                <a:highlight>
                  <a:srgbClr val="FFFFFF"/>
                </a:highlight>
                <a:latin typeface="Cascadia Mono" panose="020B0609020000020004" pitchFamily="49" charset="0"/>
              </a:rPr>
              <a:t>_</a:t>
            </a:r>
            <a:r>
              <a:rPr lang="en-US" sz="450" dirty="0">
                <a:solidFill>
                  <a:srgbClr val="000000"/>
                </a:solidFill>
                <a:highlight>
                  <a:srgbClr val="FFFFFF"/>
                </a:highlight>
                <a:latin typeface="Cascadia Mono" panose="020B0609020000020004" pitchFamily="49" charset="0"/>
              </a:rPr>
              <a:t>))</a:t>
            </a:r>
          </a:p>
          <a:p>
            <a:r>
              <a:rPr lang="es-ES" sz="450" dirty="0">
                <a:solidFill>
                  <a:srgbClr val="000000"/>
                </a:solidFill>
                <a:highlight>
                  <a:srgbClr val="FFFFFF"/>
                </a:highlight>
                <a:latin typeface="Cascadia Mono" panose="020B0609020000020004" pitchFamily="49" charset="0"/>
              </a:rPr>
              <a:t>                </a:t>
            </a:r>
            <a:r>
              <a:rPr lang="es-ES" sz="450" dirty="0">
                <a:solidFill>
                  <a:srgbClr val="0000FF"/>
                </a:solidFill>
                <a:highlight>
                  <a:srgbClr val="FFFFFF"/>
                </a:highlight>
                <a:latin typeface="Cascadia Mono" panose="020B0609020000020004" pitchFamily="49" charset="0"/>
              </a:rPr>
              <a:t>return</a:t>
            </a:r>
            <a:r>
              <a:rPr lang="es-ES" sz="450" dirty="0">
                <a:solidFill>
                  <a:srgbClr val="000000"/>
                </a:solidFill>
                <a:highlight>
                  <a:srgbClr val="FFFFFF"/>
                </a:highlight>
                <a:latin typeface="Cascadia Mono" panose="020B0609020000020004" pitchFamily="49" charset="0"/>
              </a:rPr>
              <a:t> </a:t>
            </a:r>
            <a:r>
              <a:rPr lang="es-ES" sz="450" dirty="0">
                <a:solidFill>
                  <a:srgbClr val="A31515"/>
                </a:solidFill>
                <a:highlight>
                  <a:srgbClr val="FFFFFF"/>
                </a:highlight>
                <a:latin typeface="Cascadia Mono" panose="020B0609020000020004" pitchFamily="49" charset="0"/>
              </a:rPr>
              <a:t>"El tipo de dato es: decimal"</a:t>
            </a:r>
            <a:r>
              <a:rPr lang="es-ES" sz="450" dirty="0">
                <a:solidFill>
                  <a:srgbClr val="000000"/>
                </a:solidFill>
                <a:highlight>
                  <a:srgbClr val="FFFFFF"/>
                </a:highlight>
                <a:latin typeface="Cascadia Mono" panose="020B0609020000020004" pitchFamily="49" charset="0"/>
              </a:rPr>
              <a:t>; </a:t>
            </a:r>
            <a:r>
              <a:rPr lang="es-ES" sz="450" dirty="0">
                <a:solidFill>
                  <a:srgbClr val="008000"/>
                </a:solidFill>
                <a:highlight>
                  <a:srgbClr val="FFFFFF"/>
                </a:highlight>
                <a:latin typeface="Cascadia Mono" panose="020B0609020000020004" pitchFamily="49" charset="0"/>
              </a:rPr>
              <a:t>// Devuelve el tipo de dato si es un decimal</a:t>
            </a:r>
            <a:endParaRPr lang="es-ES" sz="450" dirty="0">
              <a:solidFill>
                <a:srgbClr val="000000"/>
              </a:solidFill>
              <a:highlight>
                <a:srgbClr val="FFFFFF"/>
              </a:highlight>
              <a:latin typeface="Cascadia Mono" panose="020B0609020000020004" pitchFamily="49" charset="0"/>
            </a:endParaRPr>
          </a:p>
          <a:p>
            <a:endParaRPr lang="es-DO" sz="450" dirty="0">
              <a:solidFill>
                <a:srgbClr val="000000"/>
              </a:solidFill>
              <a:highlight>
                <a:srgbClr val="FFFFFF"/>
              </a:highlight>
              <a:latin typeface="Cascadia Mono" panose="020B0609020000020004" pitchFamily="49" charset="0"/>
            </a:endParaRPr>
          </a:p>
          <a:p>
            <a:r>
              <a:rPr lang="es-ES" sz="450" dirty="0">
                <a:solidFill>
                  <a:srgbClr val="000000"/>
                </a:solidFill>
                <a:highlight>
                  <a:srgbClr val="FFFFFF"/>
                </a:highlight>
                <a:latin typeface="Cascadia Mono" panose="020B0609020000020004" pitchFamily="49" charset="0"/>
              </a:rPr>
              <a:t>            </a:t>
            </a:r>
            <a:r>
              <a:rPr lang="es-ES" sz="450" dirty="0">
                <a:solidFill>
                  <a:srgbClr val="008000"/>
                </a:solidFill>
                <a:highlight>
                  <a:srgbClr val="FFFFFF"/>
                </a:highlight>
                <a:latin typeface="Cascadia Mono" panose="020B0609020000020004" pitchFamily="49" charset="0"/>
              </a:rPr>
              <a:t>// Intenta parsear la entrada como un byte</a:t>
            </a:r>
            <a:endParaRPr lang="es-ES" sz="450" dirty="0">
              <a:solidFill>
                <a:srgbClr val="000000"/>
              </a:solidFill>
              <a:highlight>
                <a:srgbClr val="FFFFFF"/>
              </a:highlight>
              <a:latin typeface="Cascadia Mono" panose="020B0609020000020004" pitchFamily="49" charset="0"/>
            </a:endParaRPr>
          </a:p>
          <a:p>
            <a:r>
              <a:rPr lang="en-US" sz="450" dirty="0">
                <a:solidFill>
                  <a:srgbClr val="000000"/>
                </a:solidFill>
                <a:highlight>
                  <a:srgbClr val="FFFFFF"/>
                </a:highlight>
                <a:latin typeface="Cascadia Mono" panose="020B0609020000020004" pitchFamily="49" charset="0"/>
              </a:rPr>
              <a:t>            </a:t>
            </a:r>
            <a:r>
              <a:rPr lang="en-US" sz="450" dirty="0">
                <a:solidFill>
                  <a:srgbClr val="0000FF"/>
                </a:solidFill>
                <a:highlight>
                  <a:srgbClr val="FFFFFF"/>
                </a:highlight>
                <a:latin typeface="Cascadia Mono" panose="020B0609020000020004" pitchFamily="49" charset="0"/>
              </a:rPr>
              <a:t>if</a:t>
            </a:r>
            <a:r>
              <a:rPr lang="en-US" sz="450" dirty="0">
                <a:solidFill>
                  <a:srgbClr val="000000"/>
                </a:solidFill>
                <a:highlight>
                  <a:srgbClr val="FFFFFF"/>
                </a:highlight>
                <a:latin typeface="Cascadia Mono" panose="020B0609020000020004" pitchFamily="49" charset="0"/>
              </a:rPr>
              <a:t> (</a:t>
            </a:r>
            <a:r>
              <a:rPr lang="en-US" sz="450" dirty="0">
                <a:solidFill>
                  <a:srgbClr val="0000FF"/>
                </a:solidFill>
                <a:highlight>
                  <a:srgbClr val="FFFFFF"/>
                </a:highlight>
                <a:latin typeface="Cascadia Mono" panose="020B0609020000020004" pitchFamily="49" charset="0"/>
              </a:rPr>
              <a:t>byte</a:t>
            </a:r>
            <a:r>
              <a:rPr lang="en-US" sz="450" dirty="0">
                <a:solidFill>
                  <a:srgbClr val="000000"/>
                </a:solidFill>
                <a:highlight>
                  <a:srgbClr val="FFFFFF"/>
                </a:highlight>
                <a:latin typeface="Cascadia Mono" panose="020B0609020000020004" pitchFamily="49" charset="0"/>
              </a:rPr>
              <a:t>.TryParse(input, </a:t>
            </a:r>
            <a:r>
              <a:rPr lang="en-US" sz="450" dirty="0">
                <a:solidFill>
                  <a:srgbClr val="0000FF"/>
                </a:solidFill>
                <a:highlight>
                  <a:srgbClr val="FFFFFF"/>
                </a:highlight>
                <a:latin typeface="Cascadia Mono" panose="020B0609020000020004" pitchFamily="49" charset="0"/>
              </a:rPr>
              <a:t>out</a:t>
            </a:r>
            <a:r>
              <a:rPr lang="en-US" sz="450" dirty="0">
                <a:solidFill>
                  <a:srgbClr val="000000"/>
                </a:solidFill>
                <a:highlight>
                  <a:srgbClr val="FFFFFF"/>
                </a:highlight>
                <a:latin typeface="Cascadia Mono" panose="020B0609020000020004" pitchFamily="49" charset="0"/>
              </a:rPr>
              <a:t> </a:t>
            </a:r>
            <a:r>
              <a:rPr lang="en-US" sz="450" dirty="0">
                <a:solidFill>
                  <a:srgbClr val="0000FF"/>
                </a:solidFill>
                <a:highlight>
                  <a:srgbClr val="FFFFFF"/>
                </a:highlight>
                <a:latin typeface="Cascadia Mono" panose="020B0609020000020004" pitchFamily="49" charset="0"/>
              </a:rPr>
              <a:t>_</a:t>
            </a:r>
            <a:r>
              <a:rPr lang="en-US" sz="450" dirty="0">
                <a:solidFill>
                  <a:srgbClr val="000000"/>
                </a:solidFill>
                <a:highlight>
                  <a:srgbClr val="FFFFFF"/>
                </a:highlight>
                <a:latin typeface="Cascadia Mono" panose="020B0609020000020004" pitchFamily="49" charset="0"/>
              </a:rPr>
              <a:t>))</a:t>
            </a:r>
          </a:p>
          <a:p>
            <a:r>
              <a:rPr lang="es-ES" sz="450" dirty="0">
                <a:solidFill>
                  <a:srgbClr val="000000"/>
                </a:solidFill>
                <a:highlight>
                  <a:srgbClr val="FFFFFF"/>
                </a:highlight>
                <a:latin typeface="Cascadia Mono" panose="020B0609020000020004" pitchFamily="49" charset="0"/>
              </a:rPr>
              <a:t>                </a:t>
            </a:r>
            <a:r>
              <a:rPr lang="es-ES" sz="450" dirty="0">
                <a:solidFill>
                  <a:srgbClr val="0000FF"/>
                </a:solidFill>
                <a:highlight>
                  <a:srgbClr val="FFFFFF"/>
                </a:highlight>
                <a:latin typeface="Cascadia Mono" panose="020B0609020000020004" pitchFamily="49" charset="0"/>
              </a:rPr>
              <a:t>return</a:t>
            </a:r>
            <a:r>
              <a:rPr lang="es-ES" sz="450" dirty="0">
                <a:solidFill>
                  <a:srgbClr val="000000"/>
                </a:solidFill>
                <a:highlight>
                  <a:srgbClr val="FFFFFF"/>
                </a:highlight>
                <a:latin typeface="Cascadia Mono" panose="020B0609020000020004" pitchFamily="49" charset="0"/>
              </a:rPr>
              <a:t> </a:t>
            </a:r>
            <a:r>
              <a:rPr lang="es-ES" sz="450" dirty="0">
                <a:solidFill>
                  <a:srgbClr val="A31515"/>
                </a:solidFill>
                <a:highlight>
                  <a:srgbClr val="FFFFFF"/>
                </a:highlight>
                <a:latin typeface="Cascadia Mono" panose="020B0609020000020004" pitchFamily="49" charset="0"/>
              </a:rPr>
              <a:t>"El tipo de dato es: byte"</a:t>
            </a:r>
            <a:r>
              <a:rPr lang="es-ES" sz="450" dirty="0">
                <a:solidFill>
                  <a:srgbClr val="000000"/>
                </a:solidFill>
                <a:highlight>
                  <a:srgbClr val="FFFFFF"/>
                </a:highlight>
                <a:latin typeface="Cascadia Mono" panose="020B0609020000020004" pitchFamily="49" charset="0"/>
              </a:rPr>
              <a:t>; </a:t>
            </a:r>
            <a:r>
              <a:rPr lang="es-ES" sz="450" dirty="0">
                <a:solidFill>
                  <a:srgbClr val="008000"/>
                </a:solidFill>
                <a:highlight>
                  <a:srgbClr val="FFFFFF"/>
                </a:highlight>
                <a:latin typeface="Cascadia Mono" panose="020B0609020000020004" pitchFamily="49" charset="0"/>
              </a:rPr>
              <a:t>// Devuelve el tipo de dato si es un byte</a:t>
            </a:r>
            <a:endParaRPr lang="es-ES" sz="450" dirty="0">
              <a:solidFill>
                <a:srgbClr val="000000"/>
              </a:solidFill>
              <a:highlight>
                <a:srgbClr val="FFFFFF"/>
              </a:highlight>
              <a:latin typeface="Cascadia Mono" panose="020B0609020000020004" pitchFamily="49" charset="0"/>
            </a:endParaRPr>
          </a:p>
          <a:p>
            <a:endParaRPr lang="es-DO" sz="450" dirty="0">
              <a:solidFill>
                <a:srgbClr val="000000"/>
              </a:solidFill>
              <a:highlight>
                <a:srgbClr val="FFFFFF"/>
              </a:highlight>
              <a:latin typeface="Cascadia Mono" panose="020B0609020000020004" pitchFamily="49" charset="0"/>
            </a:endParaRPr>
          </a:p>
          <a:p>
            <a:r>
              <a:rPr lang="es-ES" sz="450" dirty="0">
                <a:solidFill>
                  <a:srgbClr val="000000"/>
                </a:solidFill>
                <a:highlight>
                  <a:srgbClr val="FFFFFF"/>
                </a:highlight>
                <a:latin typeface="Cascadia Mono" panose="020B0609020000020004" pitchFamily="49" charset="0"/>
              </a:rPr>
              <a:t>            </a:t>
            </a:r>
            <a:r>
              <a:rPr lang="es-ES" sz="450" dirty="0">
                <a:solidFill>
                  <a:srgbClr val="008000"/>
                </a:solidFill>
                <a:highlight>
                  <a:srgbClr val="FFFFFF"/>
                </a:highlight>
                <a:latin typeface="Cascadia Mono" panose="020B0609020000020004" pitchFamily="49" charset="0"/>
              </a:rPr>
              <a:t>// Intenta parsear la entrada como un número largo</a:t>
            </a:r>
            <a:endParaRPr lang="es-ES" sz="450" dirty="0">
              <a:solidFill>
                <a:srgbClr val="000000"/>
              </a:solidFill>
              <a:highlight>
                <a:srgbClr val="FFFFFF"/>
              </a:highlight>
              <a:latin typeface="Cascadia Mono" panose="020B0609020000020004" pitchFamily="49" charset="0"/>
            </a:endParaRPr>
          </a:p>
          <a:p>
            <a:r>
              <a:rPr lang="en-US" sz="450" dirty="0">
                <a:solidFill>
                  <a:srgbClr val="000000"/>
                </a:solidFill>
                <a:highlight>
                  <a:srgbClr val="FFFFFF"/>
                </a:highlight>
                <a:latin typeface="Cascadia Mono" panose="020B0609020000020004" pitchFamily="49" charset="0"/>
              </a:rPr>
              <a:t>            </a:t>
            </a:r>
            <a:r>
              <a:rPr lang="en-US" sz="450" dirty="0">
                <a:solidFill>
                  <a:srgbClr val="0000FF"/>
                </a:solidFill>
                <a:highlight>
                  <a:srgbClr val="FFFFFF"/>
                </a:highlight>
                <a:latin typeface="Cascadia Mono" panose="020B0609020000020004" pitchFamily="49" charset="0"/>
              </a:rPr>
              <a:t>if</a:t>
            </a:r>
            <a:r>
              <a:rPr lang="en-US" sz="450" dirty="0">
                <a:solidFill>
                  <a:srgbClr val="000000"/>
                </a:solidFill>
                <a:highlight>
                  <a:srgbClr val="FFFFFF"/>
                </a:highlight>
                <a:latin typeface="Cascadia Mono" panose="020B0609020000020004" pitchFamily="49" charset="0"/>
              </a:rPr>
              <a:t> (</a:t>
            </a:r>
            <a:r>
              <a:rPr lang="en-US" sz="450" dirty="0">
                <a:solidFill>
                  <a:srgbClr val="0000FF"/>
                </a:solidFill>
                <a:highlight>
                  <a:srgbClr val="FFFFFF"/>
                </a:highlight>
                <a:latin typeface="Cascadia Mono" panose="020B0609020000020004" pitchFamily="49" charset="0"/>
              </a:rPr>
              <a:t>long</a:t>
            </a:r>
            <a:r>
              <a:rPr lang="en-US" sz="450" dirty="0">
                <a:solidFill>
                  <a:srgbClr val="000000"/>
                </a:solidFill>
                <a:highlight>
                  <a:srgbClr val="FFFFFF"/>
                </a:highlight>
                <a:latin typeface="Cascadia Mono" panose="020B0609020000020004" pitchFamily="49" charset="0"/>
              </a:rPr>
              <a:t>.TryParse(input, </a:t>
            </a:r>
            <a:r>
              <a:rPr lang="en-US" sz="450" dirty="0">
                <a:solidFill>
                  <a:srgbClr val="0000FF"/>
                </a:solidFill>
                <a:highlight>
                  <a:srgbClr val="FFFFFF"/>
                </a:highlight>
                <a:latin typeface="Cascadia Mono" panose="020B0609020000020004" pitchFamily="49" charset="0"/>
              </a:rPr>
              <a:t>out</a:t>
            </a:r>
            <a:r>
              <a:rPr lang="en-US" sz="450" dirty="0">
                <a:solidFill>
                  <a:srgbClr val="000000"/>
                </a:solidFill>
                <a:highlight>
                  <a:srgbClr val="FFFFFF"/>
                </a:highlight>
                <a:latin typeface="Cascadia Mono" panose="020B0609020000020004" pitchFamily="49" charset="0"/>
              </a:rPr>
              <a:t> </a:t>
            </a:r>
            <a:r>
              <a:rPr lang="en-US" sz="450" dirty="0">
                <a:solidFill>
                  <a:srgbClr val="0000FF"/>
                </a:solidFill>
                <a:highlight>
                  <a:srgbClr val="FFFFFF"/>
                </a:highlight>
                <a:latin typeface="Cascadia Mono" panose="020B0609020000020004" pitchFamily="49" charset="0"/>
              </a:rPr>
              <a:t>_</a:t>
            </a:r>
            <a:r>
              <a:rPr lang="en-US" sz="450" dirty="0">
                <a:solidFill>
                  <a:srgbClr val="000000"/>
                </a:solidFill>
                <a:highlight>
                  <a:srgbClr val="FFFFFF"/>
                </a:highlight>
                <a:latin typeface="Cascadia Mono" panose="020B0609020000020004" pitchFamily="49" charset="0"/>
              </a:rPr>
              <a:t>))</a:t>
            </a:r>
          </a:p>
          <a:p>
            <a:r>
              <a:rPr lang="es-ES" sz="450" dirty="0">
                <a:solidFill>
                  <a:srgbClr val="000000"/>
                </a:solidFill>
                <a:highlight>
                  <a:srgbClr val="FFFFFF"/>
                </a:highlight>
                <a:latin typeface="Cascadia Mono" panose="020B0609020000020004" pitchFamily="49" charset="0"/>
              </a:rPr>
              <a:t>                </a:t>
            </a:r>
            <a:r>
              <a:rPr lang="es-ES" sz="450" dirty="0">
                <a:solidFill>
                  <a:srgbClr val="0000FF"/>
                </a:solidFill>
                <a:highlight>
                  <a:srgbClr val="FFFFFF"/>
                </a:highlight>
                <a:latin typeface="Cascadia Mono" panose="020B0609020000020004" pitchFamily="49" charset="0"/>
              </a:rPr>
              <a:t>return</a:t>
            </a:r>
            <a:r>
              <a:rPr lang="es-ES" sz="450" dirty="0">
                <a:solidFill>
                  <a:srgbClr val="000000"/>
                </a:solidFill>
                <a:highlight>
                  <a:srgbClr val="FFFFFF"/>
                </a:highlight>
                <a:latin typeface="Cascadia Mono" panose="020B0609020000020004" pitchFamily="49" charset="0"/>
              </a:rPr>
              <a:t> </a:t>
            </a:r>
            <a:r>
              <a:rPr lang="es-ES" sz="450" dirty="0">
                <a:solidFill>
                  <a:srgbClr val="A31515"/>
                </a:solidFill>
                <a:highlight>
                  <a:srgbClr val="FFFFFF"/>
                </a:highlight>
                <a:latin typeface="Cascadia Mono" panose="020B0609020000020004" pitchFamily="49" charset="0"/>
              </a:rPr>
              <a:t>"El tipo de dato es: long"</a:t>
            </a:r>
            <a:r>
              <a:rPr lang="es-ES" sz="450" dirty="0">
                <a:solidFill>
                  <a:srgbClr val="000000"/>
                </a:solidFill>
                <a:highlight>
                  <a:srgbClr val="FFFFFF"/>
                </a:highlight>
                <a:latin typeface="Cascadia Mono" panose="020B0609020000020004" pitchFamily="49" charset="0"/>
              </a:rPr>
              <a:t>; </a:t>
            </a:r>
            <a:r>
              <a:rPr lang="es-ES" sz="450" dirty="0">
                <a:solidFill>
                  <a:srgbClr val="008000"/>
                </a:solidFill>
                <a:highlight>
                  <a:srgbClr val="FFFFFF"/>
                </a:highlight>
                <a:latin typeface="Cascadia Mono" panose="020B0609020000020004" pitchFamily="49" charset="0"/>
              </a:rPr>
              <a:t>// Devuelve el tipo de dato si es un long</a:t>
            </a:r>
            <a:endParaRPr lang="es-ES" sz="450" dirty="0">
              <a:solidFill>
                <a:srgbClr val="000000"/>
              </a:solidFill>
              <a:highlight>
                <a:srgbClr val="FFFFFF"/>
              </a:highlight>
              <a:latin typeface="Cascadia Mono" panose="020B0609020000020004" pitchFamily="49" charset="0"/>
            </a:endParaRPr>
          </a:p>
          <a:p>
            <a:endParaRPr lang="es-DO" sz="450" dirty="0">
              <a:solidFill>
                <a:srgbClr val="000000"/>
              </a:solidFill>
              <a:highlight>
                <a:srgbClr val="FFFFFF"/>
              </a:highlight>
              <a:latin typeface="Cascadia Mono" panose="020B0609020000020004" pitchFamily="49" charset="0"/>
            </a:endParaRPr>
          </a:p>
          <a:p>
            <a:r>
              <a:rPr lang="es-ES" sz="450" dirty="0">
                <a:solidFill>
                  <a:srgbClr val="000000"/>
                </a:solidFill>
                <a:highlight>
                  <a:srgbClr val="FFFFFF"/>
                </a:highlight>
                <a:latin typeface="Cascadia Mono" panose="020B0609020000020004" pitchFamily="49" charset="0"/>
              </a:rPr>
              <a:t>            </a:t>
            </a:r>
            <a:r>
              <a:rPr lang="es-ES" sz="450" dirty="0">
                <a:solidFill>
                  <a:srgbClr val="008000"/>
                </a:solidFill>
                <a:highlight>
                  <a:srgbClr val="FFFFFF"/>
                </a:highlight>
                <a:latin typeface="Cascadia Mono" panose="020B0609020000020004" pitchFamily="49" charset="0"/>
              </a:rPr>
              <a:t>// Intenta parsear la entrada como un short</a:t>
            </a:r>
            <a:endParaRPr lang="es-ES" sz="450" dirty="0">
              <a:solidFill>
                <a:srgbClr val="000000"/>
              </a:solidFill>
              <a:highlight>
                <a:srgbClr val="FFFFFF"/>
              </a:highlight>
              <a:latin typeface="Cascadia Mono" panose="020B0609020000020004" pitchFamily="49" charset="0"/>
            </a:endParaRPr>
          </a:p>
          <a:p>
            <a:r>
              <a:rPr lang="en-US" sz="450" dirty="0">
                <a:solidFill>
                  <a:srgbClr val="000000"/>
                </a:solidFill>
                <a:highlight>
                  <a:srgbClr val="FFFFFF"/>
                </a:highlight>
                <a:latin typeface="Cascadia Mono" panose="020B0609020000020004" pitchFamily="49" charset="0"/>
              </a:rPr>
              <a:t>            </a:t>
            </a:r>
            <a:r>
              <a:rPr lang="en-US" sz="450" dirty="0">
                <a:solidFill>
                  <a:srgbClr val="0000FF"/>
                </a:solidFill>
                <a:highlight>
                  <a:srgbClr val="FFFFFF"/>
                </a:highlight>
                <a:latin typeface="Cascadia Mono" panose="020B0609020000020004" pitchFamily="49" charset="0"/>
              </a:rPr>
              <a:t>if</a:t>
            </a:r>
            <a:r>
              <a:rPr lang="en-US" sz="450" dirty="0">
                <a:solidFill>
                  <a:srgbClr val="000000"/>
                </a:solidFill>
                <a:highlight>
                  <a:srgbClr val="FFFFFF"/>
                </a:highlight>
                <a:latin typeface="Cascadia Mono" panose="020B0609020000020004" pitchFamily="49" charset="0"/>
              </a:rPr>
              <a:t> (</a:t>
            </a:r>
            <a:r>
              <a:rPr lang="en-US" sz="450" dirty="0">
                <a:solidFill>
                  <a:srgbClr val="0000FF"/>
                </a:solidFill>
                <a:highlight>
                  <a:srgbClr val="FFFFFF"/>
                </a:highlight>
                <a:latin typeface="Cascadia Mono" panose="020B0609020000020004" pitchFamily="49" charset="0"/>
              </a:rPr>
              <a:t>short</a:t>
            </a:r>
            <a:r>
              <a:rPr lang="en-US" sz="450" dirty="0">
                <a:solidFill>
                  <a:srgbClr val="000000"/>
                </a:solidFill>
                <a:highlight>
                  <a:srgbClr val="FFFFFF"/>
                </a:highlight>
                <a:latin typeface="Cascadia Mono" panose="020B0609020000020004" pitchFamily="49" charset="0"/>
              </a:rPr>
              <a:t>.TryParse(</a:t>
            </a:r>
            <a:r>
              <a:rPr lang="en-US" sz="450" dirty="0">
                <a:solidFill>
                  <a:srgbClr val="0000FF"/>
                </a:solidFill>
                <a:highlight>
                  <a:srgbClr val="FFFFFF"/>
                </a:highlight>
                <a:latin typeface="Cascadia Mono" panose="020B0609020000020004" pitchFamily="49" charset="0"/>
              </a:rPr>
              <a:t>input</a:t>
            </a:r>
            <a:r>
              <a:rPr lang="en-US" sz="450" dirty="0">
                <a:solidFill>
                  <a:srgbClr val="000000"/>
                </a:solidFill>
                <a:highlight>
                  <a:srgbClr val="FFFFFF"/>
                </a:highlight>
                <a:latin typeface="Cascadia Mono" panose="020B0609020000020004" pitchFamily="49" charset="0"/>
              </a:rPr>
              <a:t>, </a:t>
            </a:r>
            <a:r>
              <a:rPr lang="en-US" sz="450" dirty="0">
                <a:solidFill>
                  <a:srgbClr val="0000FF"/>
                </a:solidFill>
                <a:highlight>
                  <a:srgbClr val="FFFFFF"/>
                </a:highlight>
                <a:latin typeface="Cascadia Mono" panose="020B0609020000020004" pitchFamily="49" charset="0"/>
              </a:rPr>
              <a:t>out</a:t>
            </a:r>
            <a:r>
              <a:rPr lang="en-US" sz="450" dirty="0">
                <a:solidFill>
                  <a:srgbClr val="000000"/>
                </a:solidFill>
                <a:highlight>
                  <a:srgbClr val="FFFFFF"/>
                </a:highlight>
                <a:latin typeface="Cascadia Mono" panose="020B0609020000020004" pitchFamily="49" charset="0"/>
              </a:rPr>
              <a:t> </a:t>
            </a:r>
            <a:r>
              <a:rPr lang="en-US" sz="450" dirty="0">
                <a:solidFill>
                  <a:srgbClr val="0000FF"/>
                </a:solidFill>
                <a:highlight>
                  <a:srgbClr val="FFFFFF"/>
                </a:highlight>
                <a:latin typeface="Cascadia Mono" panose="020B0609020000020004" pitchFamily="49" charset="0"/>
              </a:rPr>
              <a:t>_</a:t>
            </a:r>
            <a:r>
              <a:rPr lang="en-US" sz="450" dirty="0">
                <a:solidFill>
                  <a:srgbClr val="000000"/>
                </a:solidFill>
                <a:highlight>
                  <a:srgbClr val="FFFFFF"/>
                </a:highlight>
                <a:latin typeface="Cascadia Mono" panose="020B0609020000020004" pitchFamily="49" charset="0"/>
              </a:rPr>
              <a:t>))</a:t>
            </a:r>
          </a:p>
          <a:p>
            <a:r>
              <a:rPr lang="es-ES" sz="450" dirty="0">
                <a:solidFill>
                  <a:srgbClr val="000000"/>
                </a:solidFill>
                <a:highlight>
                  <a:srgbClr val="FFFFFF"/>
                </a:highlight>
                <a:latin typeface="Cascadia Mono" panose="020B0609020000020004" pitchFamily="49" charset="0"/>
              </a:rPr>
              <a:t>                </a:t>
            </a:r>
            <a:r>
              <a:rPr lang="es-ES" sz="450" dirty="0">
                <a:solidFill>
                  <a:srgbClr val="0000FF"/>
                </a:solidFill>
                <a:highlight>
                  <a:srgbClr val="FFFFFF"/>
                </a:highlight>
                <a:latin typeface="Cascadia Mono" panose="020B0609020000020004" pitchFamily="49" charset="0"/>
              </a:rPr>
              <a:t>return</a:t>
            </a:r>
            <a:r>
              <a:rPr lang="es-ES" sz="450" dirty="0">
                <a:solidFill>
                  <a:srgbClr val="000000"/>
                </a:solidFill>
                <a:highlight>
                  <a:srgbClr val="FFFFFF"/>
                </a:highlight>
                <a:latin typeface="Cascadia Mono" panose="020B0609020000020004" pitchFamily="49" charset="0"/>
              </a:rPr>
              <a:t> </a:t>
            </a:r>
            <a:r>
              <a:rPr lang="es-ES" sz="450" dirty="0">
                <a:solidFill>
                  <a:srgbClr val="A31515"/>
                </a:solidFill>
                <a:highlight>
                  <a:srgbClr val="FFFFFF"/>
                </a:highlight>
                <a:latin typeface="Cascadia Mono" panose="020B0609020000020004" pitchFamily="49" charset="0"/>
              </a:rPr>
              <a:t>"El tipo de dato es: short"</a:t>
            </a:r>
            <a:r>
              <a:rPr lang="es-ES" sz="450" dirty="0">
                <a:solidFill>
                  <a:srgbClr val="000000"/>
                </a:solidFill>
                <a:highlight>
                  <a:srgbClr val="FFFFFF"/>
                </a:highlight>
                <a:latin typeface="Cascadia Mono" panose="020B0609020000020004" pitchFamily="49" charset="0"/>
              </a:rPr>
              <a:t>; </a:t>
            </a:r>
            <a:r>
              <a:rPr lang="es-ES" sz="450" dirty="0">
                <a:solidFill>
                  <a:srgbClr val="008000"/>
                </a:solidFill>
                <a:highlight>
                  <a:srgbClr val="FFFFFF"/>
                </a:highlight>
                <a:latin typeface="Cascadia Mono" panose="020B0609020000020004" pitchFamily="49" charset="0"/>
              </a:rPr>
              <a:t>// Devuelve el tipo de dato si es un short</a:t>
            </a:r>
            <a:endParaRPr lang="es-ES" sz="450" dirty="0">
              <a:solidFill>
                <a:srgbClr val="000000"/>
              </a:solidFill>
              <a:highlight>
                <a:srgbClr val="FFFFFF"/>
              </a:highlight>
              <a:latin typeface="Cascadia Mono" panose="020B0609020000020004" pitchFamily="49" charset="0"/>
            </a:endParaRPr>
          </a:p>
          <a:p>
            <a:endParaRPr lang="es-DO" sz="450" dirty="0">
              <a:solidFill>
                <a:srgbClr val="000000"/>
              </a:solidFill>
              <a:highlight>
                <a:srgbClr val="FFFFFF"/>
              </a:highlight>
              <a:latin typeface="Cascadia Mono" panose="020B0609020000020004" pitchFamily="49" charset="0"/>
            </a:endParaRPr>
          </a:p>
          <a:p>
            <a:r>
              <a:rPr lang="es-ES" sz="450" dirty="0">
                <a:solidFill>
                  <a:srgbClr val="000000"/>
                </a:solidFill>
                <a:highlight>
                  <a:srgbClr val="FFFFFF"/>
                </a:highlight>
                <a:latin typeface="Cascadia Mono" panose="020B0609020000020004" pitchFamily="49" charset="0"/>
              </a:rPr>
              <a:t>            </a:t>
            </a:r>
            <a:r>
              <a:rPr lang="es-ES" sz="450" dirty="0">
                <a:solidFill>
                  <a:srgbClr val="008000"/>
                </a:solidFill>
                <a:highlight>
                  <a:srgbClr val="FFFFFF"/>
                </a:highlight>
                <a:latin typeface="Cascadia Mono" panose="020B0609020000020004" pitchFamily="49" charset="0"/>
              </a:rPr>
              <a:t>// Si no se puede determinar, devuelve que es una cadena</a:t>
            </a:r>
            <a:endParaRPr lang="es-ES" sz="450" dirty="0">
              <a:solidFill>
                <a:srgbClr val="000000"/>
              </a:solidFill>
              <a:highlight>
                <a:srgbClr val="FFFFFF"/>
              </a:highlight>
              <a:latin typeface="Cascadia Mono" panose="020B0609020000020004" pitchFamily="49" charset="0"/>
            </a:endParaRPr>
          </a:p>
          <a:p>
            <a:r>
              <a:rPr lang="es-ES" sz="450" dirty="0">
                <a:solidFill>
                  <a:srgbClr val="000000"/>
                </a:solidFill>
                <a:highlight>
                  <a:srgbClr val="FFFFFF"/>
                </a:highlight>
                <a:latin typeface="Cascadia Mono" panose="020B0609020000020004" pitchFamily="49" charset="0"/>
              </a:rPr>
              <a:t>            </a:t>
            </a:r>
            <a:r>
              <a:rPr lang="es-ES" sz="450" dirty="0">
                <a:solidFill>
                  <a:srgbClr val="0000FF"/>
                </a:solidFill>
                <a:highlight>
                  <a:srgbClr val="FFFFFF"/>
                </a:highlight>
                <a:latin typeface="Cascadia Mono" panose="020B0609020000020004" pitchFamily="49" charset="0"/>
              </a:rPr>
              <a:t>return</a:t>
            </a:r>
            <a:r>
              <a:rPr lang="es-ES" sz="450" dirty="0">
                <a:solidFill>
                  <a:srgbClr val="000000"/>
                </a:solidFill>
                <a:highlight>
                  <a:srgbClr val="FFFFFF"/>
                </a:highlight>
                <a:latin typeface="Cascadia Mono" panose="020B0609020000020004" pitchFamily="49" charset="0"/>
              </a:rPr>
              <a:t> </a:t>
            </a:r>
            <a:r>
              <a:rPr lang="es-ES" sz="450" dirty="0">
                <a:solidFill>
                  <a:srgbClr val="A31515"/>
                </a:solidFill>
                <a:highlight>
                  <a:srgbClr val="FFFFFF"/>
                </a:highlight>
                <a:latin typeface="Cascadia Mono" panose="020B0609020000020004" pitchFamily="49" charset="0"/>
              </a:rPr>
              <a:t>"El tipo de dato es: string"</a:t>
            </a:r>
            <a:r>
              <a:rPr lang="es-ES" sz="450" dirty="0">
                <a:solidFill>
                  <a:srgbClr val="000000"/>
                </a:solidFill>
                <a:highlight>
                  <a:srgbClr val="FFFFFF"/>
                </a:highlight>
                <a:latin typeface="Cascadia Mono" panose="020B0609020000020004" pitchFamily="49" charset="0"/>
              </a:rPr>
              <a:t>; </a:t>
            </a:r>
            <a:r>
              <a:rPr lang="es-ES" sz="450" dirty="0">
                <a:solidFill>
                  <a:srgbClr val="008000"/>
                </a:solidFill>
                <a:highlight>
                  <a:srgbClr val="FFFFFF"/>
                </a:highlight>
                <a:latin typeface="Cascadia Mono" panose="020B0609020000020004" pitchFamily="49" charset="0"/>
              </a:rPr>
              <a:t>// Devuelve el tipo de dato si es una cadena</a:t>
            </a:r>
            <a:endParaRPr lang="es-ES" sz="450" dirty="0">
              <a:solidFill>
                <a:srgbClr val="000000"/>
              </a:solidFill>
              <a:highlight>
                <a:srgbClr val="FFFFFF"/>
              </a:highlight>
              <a:latin typeface="Cascadia Mono" panose="020B0609020000020004" pitchFamily="49" charset="0"/>
            </a:endParaRPr>
          </a:p>
          <a:p>
            <a:r>
              <a:rPr lang="es-DO" sz="450" dirty="0">
                <a:solidFill>
                  <a:srgbClr val="000000"/>
                </a:solidFill>
                <a:highlight>
                  <a:srgbClr val="FFFFFF"/>
                </a:highlight>
                <a:latin typeface="Cascadia Mono" panose="020B0609020000020004" pitchFamily="49" charset="0"/>
              </a:rPr>
              <a:t>        }</a:t>
            </a:r>
          </a:p>
          <a:p>
            <a:r>
              <a:rPr lang="es-DO" sz="450" dirty="0">
                <a:solidFill>
                  <a:srgbClr val="000000"/>
                </a:solidFill>
                <a:highlight>
                  <a:srgbClr val="FFFFFF"/>
                </a:highlight>
                <a:latin typeface="Cascadia Mono" panose="020B0609020000020004" pitchFamily="49" charset="0"/>
              </a:rPr>
              <a:t>    }</a:t>
            </a:r>
          </a:p>
          <a:p>
            <a:r>
              <a:rPr lang="es-DO" sz="450" dirty="0">
                <a:solidFill>
                  <a:srgbClr val="000000"/>
                </a:solidFill>
                <a:highlight>
                  <a:srgbClr val="FFFFFF"/>
                </a:highlight>
                <a:latin typeface="Cascadia Mono" panose="020B0609020000020004" pitchFamily="49" charset="0"/>
              </a:rPr>
              <a:t>}</a:t>
            </a:r>
          </a:p>
        </p:txBody>
      </p:sp>
      <p:sp>
        <p:nvSpPr>
          <p:cNvPr id="6" name="CuadroTexto 5">
            <a:extLst>
              <a:ext uri="{FF2B5EF4-FFF2-40B4-BE49-F238E27FC236}">
                <a16:creationId xmlns:a16="http://schemas.microsoft.com/office/drawing/2014/main" id="{DC8441E3-F869-4990-83CD-E9EF1218F21E}"/>
              </a:ext>
            </a:extLst>
          </p:cNvPr>
          <p:cNvSpPr txBox="1"/>
          <p:nvPr/>
        </p:nvSpPr>
        <p:spPr>
          <a:xfrm>
            <a:off x="7183491" y="499027"/>
            <a:ext cx="4650828" cy="523220"/>
          </a:xfrm>
          <a:prstGeom prst="rect">
            <a:avLst/>
          </a:prstGeom>
          <a:noFill/>
        </p:spPr>
        <p:txBody>
          <a:bodyPr wrap="square" rtlCol="0">
            <a:spAutoFit/>
          </a:bodyPr>
          <a:lstStyle/>
          <a:p>
            <a:r>
              <a:rPr lang="es-ES" sz="2800" b="1" dirty="0">
                <a:highlight>
                  <a:srgbClr val="FFFF00"/>
                </a:highlight>
              </a:rPr>
              <a:t>Codigo del MainPage.xaml.cs</a:t>
            </a:r>
            <a:endParaRPr lang="es-DO" sz="2800" b="1" dirty="0">
              <a:highlight>
                <a:srgbClr val="FFFF00"/>
              </a:highlight>
            </a:endParaRPr>
          </a:p>
        </p:txBody>
      </p:sp>
      <p:sp>
        <p:nvSpPr>
          <p:cNvPr id="7" name="CuadroTexto 6">
            <a:extLst>
              <a:ext uri="{FF2B5EF4-FFF2-40B4-BE49-F238E27FC236}">
                <a16:creationId xmlns:a16="http://schemas.microsoft.com/office/drawing/2014/main" id="{8F6C5243-1030-42F0-ACFA-DCC1FDE4B1ED}"/>
              </a:ext>
            </a:extLst>
          </p:cNvPr>
          <p:cNvSpPr txBox="1"/>
          <p:nvPr/>
        </p:nvSpPr>
        <p:spPr>
          <a:xfrm>
            <a:off x="7183491" y="1695450"/>
            <a:ext cx="4322709" cy="3170099"/>
          </a:xfrm>
          <a:prstGeom prst="rect">
            <a:avLst/>
          </a:prstGeom>
          <a:noFill/>
        </p:spPr>
        <p:txBody>
          <a:bodyPr wrap="square" rtlCol="0">
            <a:spAutoFit/>
          </a:bodyPr>
          <a:lstStyle/>
          <a:p>
            <a:pPr algn="ctr"/>
            <a:r>
              <a:rPr lang="es-ES" sz="4000" dirty="0"/>
              <a:t>Todos los tipos de datos mas comunes que podemos llamar en c#, entre otros.</a:t>
            </a:r>
            <a:endParaRPr lang="es-DO" sz="4000" dirty="0"/>
          </a:p>
        </p:txBody>
      </p:sp>
    </p:spTree>
    <p:extLst>
      <p:ext uri="{BB962C8B-B14F-4D97-AF65-F5344CB8AC3E}">
        <p14:creationId xmlns:p14="http://schemas.microsoft.com/office/powerpoint/2010/main" val="4271530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415DEDC1-178A-4DAA-B132-A2E1414DC2DD}"/>
              </a:ext>
            </a:extLst>
          </p:cNvPr>
          <p:cNvSpPr txBox="1"/>
          <p:nvPr/>
        </p:nvSpPr>
        <p:spPr>
          <a:xfrm>
            <a:off x="364806" y="1009114"/>
            <a:ext cx="11667173" cy="4401205"/>
          </a:xfrm>
          <a:prstGeom prst="rect">
            <a:avLst/>
          </a:prstGeom>
          <a:noFill/>
        </p:spPr>
        <p:txBody>
          <a:bodyPr wrap="square">
            <a:spAutoFit/>
          </a:bodyPr>
          <a:lstStyle/>
          <a:p>
            <a:pPr algn="just"/>
            <a:r>
              <a:rPr lang="es-ES" sz="2000" b="1" dirty="0">
                <a:solidFill>
                  <a:schemeClr val="bg1"/>
                </a:solidFill>
                <a:highlight>
                  <a:srgbClr val="CB459C"/>
                </a:highlight>
              </a:rPr>
              <a:t>Un método </a:t>
            </a:r>
            <a:r>
              <a:rPr lang="es-ES" sz="2000" dirty="0"/>
              <a:t>es un </a:t>
            </a:r>
            <a:r>
              <a:rPr lang="es-ES" sz="2000" b="1" dirty="0"/>
              <a:t>bloque de código que contiene una serie de instrucciones para realizar una tarea específica</a:t>
            </a:r>
            <a:r>
              <a:rPr lang="es-ES" sz="2000" dirty="0"/>
              <a:t>. Esencialmente, es una </a:t>
            </a:r>
            <a:r>
              <a:rPr lang="es-ES" sz="2000" b="1" dirty="0"/>
              <a:t>función</a:t>
            </a:r>
            <a:r>
              <a:rPr lang="es-ES" sz="2000" dirty="0"/>
              <a:t> que está asociada a un </a:t>
            </a:r>
            <a:r>
              <a:rPr lang="es-ES" sz="2000" b="1" dirty="0"/>
              <a:t>objeto</a:t>
            </a:r>
            <a:r>
              <a:rPr lang="es-ES" sz="2000" dirty="0"/>
              <a:t> o una </a:t>
            </a:r>
            <a:r>
              <a:rPr lang="es-ES" sz="2000" b="1" dirty="0"/>
              <a:t>clase</a:t>
            </a:r>
            <a:r>
              <a:rPr lang="es-ES" sz="2000" dirty="0"/>
              <a:t>.</a:t>
            </a:r>
          </a:p>
          <a:p>
            <a:pPr algn="just"/>
            <a:endParaRPr lang="es-ES" sz="2000" b="0" i="0" dirty="0">
              <a:effectLst/>
              <a:latin typeface="Google Sans"/>
            </a:endParaRPr>
          </a:p>
          <a:p>
            <a:pPr algn="just"/>
            <a:r>
              <a:rPr lang="es-ES" sz="2000" b="1" i="0" dirty="0">
                <a:solidFill>
                  <a:schemeClr val="bg1"/>
                </a:solidFill>
                <a:effectLst/>
                <a:highlight>
                  <a:srgbClr val="CB459C"/>
                </a:highlight>
                <a:latin typeface="Google Sans"/>
              </a:rPr>
              <a:t>TryParse </a:t>
            </a:r>
            <a:r>
              <a:rPr lang="es-ES" sz="2000" b="0" i="0" dirty="0">
                <a:effectLst/>
                <a:latin typeface="Google Sans"/>
              </a:rPr>
              <a:t>es la forma segura de convertir cadenas a tipos de datos en C#, evitando excepciones y permitiendo verificar si la conversión fue exitosa.</a:t>
            </a:r>
          </a:p>
          <a:p>
            <a:pPr algn="just"/>
            <a:endParaRPr lang="es-ES" sz="2000" b="0" i="0" dirty="0">
              <a:effectLst/>
              <a:latin typeface="Google Sans"/>
            </a:endParaRPr>
          </a:p>
          <a:p>
            <a:pPr algn="just"/>
            <a:r>
              <a:rPr lang="es-ES" sz="2000" b="1" i="0" dirty="0">
                <a:solidFill>
                  <a:schemeClr val="bg1"/>
                </a:solidFill>
                <a:effectLst/>
                <a:highlight>
                  <a:srgbClr val="CB459C"/>
                </a:highlight>
                <a:latin typeface="Google Sans"/>
              </a:rPr>
              <a:t>ParseDate</a:t>
            </a:r>
            <a:r>
              <a:rPr lang="es-ES" sz="2000" b="0" i="0" dirty="0">
                <a:effectLst/>
                <a:latin typeface="Google Sans"/>
              </a:rPr>
              <a:t> refiere a DateTime.Parse o DateTime.TryParse, que se usan para convertir cadenas a objetos DateTime (fechas y horas).</a:t>
            </a:r>
          </a:p>
          <a:p>
            <a:pPr algn="just"/>
            <a:endParaRPr lang="es-ES" sz="2000" b="0" i="0" dirty="0">
              <a:effectLst/>
              <a:latin typeface="Google Sans"/>
            </a:endParaRPr>
          </a:p>
          <a:p>
            <a:pPr algn="just"/>
            <a:r>
              <a:rPr lang="es-ES" sz="2000" i="0" dirty="0">
                <a:solidFill>
                  <a:schemeClr val="bg1"/>
                </a:solidFill>
                <a:effectLst/>
                <a:highlight>
                  <a:srgbClr val="CB459C"/>
                </a:highlight>
                <a:latin typeface="Google Sans"/>
              </a:rPr>
              <a:t>$ (interpolación de cadenas) </a:t>
            </a:r>
            <a:r>
              <a:rPr lang="es-ES" sz="2000" b="0" i="0" dirty="0">
                <a:effectLst/>
                <a:latin typeface="Google Sans"/>
              </a:rPr>
              <a:t>facilita la inserción de valores de variables y expresiones dentro de cadenas de texto, mejorando la legibilidad.</a:t>
            </a:r>
          </a:p>
          <a:p>
            <a:pPr algn="just"/>
            <a:endParaRPr lang="es-ES" sz="2000" b="0" i="0" dirty="0">
              <a:effectLst/>
              <a:latin typeface="Google Sans"/>
            </a:endParaRPr>
          </a:p>
          <a:p>
            <a:pPr algn="just"/>
            <a:r>
              <a:rPr lang="es-ES" sz="2000" b="1" i="0" dirty="0">
                <a:solidFill>
                  <a:schemeClr val="bg1"/>
                </a:solidFill>
                <a:effectLst/>
                <a:highlight>
                  <a:srgbClr val="CB459C"/>
                </a:highlight>
                <a:latin typeface="Google Sans"/>
              </a:rPr>
              <a:t>return </a:t>
            </a:r>
            <a:r>
              <a:rPr lang="es-ES" sz="2000" b="0" i="0" dirty="0">
                <a:effectLst/>
                <a:latin typeface="Google Sans"/>
              </a:rPr>
              <a:t>finaliza la ejecución de un método y, en métodos con tipo de retorno no void, devuelve un valor al código que llamó al método.</a:t>
            </a:r>
          </a:p>
        </p:txBody>
      </p:sp>
    </p:spTree>
    <p:extLst>
      <p:ext uri="{BB962C8B-B14F-4D97-AF65-F5344CB8AC3E}">
        <p14:creationId xmlns:p14="http://schemas.microsoft.com/office/powerpoint/2010/main" val="4232862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2420E35-0BDA-48E6-82D0-C55DADD2279F}"/>
              </a:ext>
            </a:extLst>
          </p:cNvPr>
          <p:cNvPicPr>
            <a:picLocks noChangeAspect="1"/>
          </p:cNvPicPr>
          <p:nvPr/>
        </p:nvPicPr>
        <p:blipFill>
          <a:blip r:embed="rId2"/>
          <a:stretch>
            <a:fillRect/>
          </a:stretch>
        </p:blipFill>
        <p:spPr>
          <a:xfrm>
            <a:off x="137604" y="977465"/>
            <a:ext cx="2284291" cy="5670330"/>
          </a:xfrm>
          <a:prstGeom prst="rect">
            <a:avLst/>
          </a:prstGeom>
        </p:spPr>
      </p:pic>
      <p:pic>
        <p:nvPicPr>
          <p:cNvPr id="7" name="Imagen 6">
            <a:extLst>
              <a:ext uri="{FF2B5EF4-FFF2-40B4-BE49-F238E27FC236}">
                <a16:creationId xmlns:a16="http://schemas.microsoft.com/office/drawing/2014/main" id="{AFD13DC9-E560-41D6-AADC-8A7EB70C7527}"/>
              </a:ext>
            </a:extLst>
          </p:cNvPr>
          <p:cNvPicPr>
            <a:picLocks noChangeAspect="1"/>
          </p:cNvPicPr>
          <p:nvPr/>
        </p:nvPicPr>
        <p:blipFill>
          <a:blip r:embed="rId3"/>
          <a:stretch>
            <a:fillRect/>
          </a:stretch>
        </p:blipFill>
        <p:spPr>
          <a:xfrm>
            <a:off x="2577182" y="977465"/>
            <a:ext cx="2234432" cy="5670330"/>
          </a:xfrm>
          <a:prstGeom prst="rect">
            <a:avLst/>
          </a:prstGeom>
        </p:spPr>
      </p:pic>
      <p:pic>
        <p:nvPicPr>
          <p:cNvPr id="9" name="Imagen 8">
            <a:extLst>
              <a:ext uri="{FF2B5EF4-FFF2-40B4-BE49-F238E27FC236}">
                <a16:creationId xmlns:a16="http://schemas.microsoft.com/office/drawing/2014/main" id="{52D2DA7B-A213-4EFF-8D4A-1C9055C1CFCC}"/>
              </a:ext>
            </a:extLst>
          </p:cNvPr>
          <p:cNvPicPr>
            <a:picLocks noChangeAspect="1"/>
          </p:cNvPicPr>
          <p:nvPr/>
        </p:nvPicPr>
        <p:blipFill>
          <a:blip r:embed="rId4"/>
          <a:stretch>
            <a:fillRect/>
          </a:stretch>
        </p:blipFill>
        <p:spPr>
          <a:xfrm>
            <a:off x="4964232" y="953817"/>
            <a:ext cx="2244659" cy="5670330"/>
          </a:xfrm>
          <a:prstGeom prst="rect">
            <a:avLst/>
          </a:prstGeom>
        </p:spPr>
      </p:pic>
      <p:pic>
        <p:nvPicPr>
          <p:cNvPr id="11" name="Imagen 10">
            <a:extLst>
              <a:ext uri="{FF2B5EF4-FFF2-40B4-BE49-F238E27FC236}">
                <a16:creationId xmlns:a16="http://schemas.microsoft.com/office/drawing/2014/main" id="{13F76134-5F6C-4F8D-A31D-A8EC482FBFFB}"/>
              </a:ext>
            </a:extLst>
          </p:cNvPr>
          <p:cNvPicPr>
            <a:picLocks noChangeAspect="1"/>
          </p:cNvPicPr>
          <p:nvPr/>
        </p:nvPicPr>
        <p:blipFill>
          <a:blip r:embed="rId5"/>
          <a:stretch>
            <a:fillRect/>
          </a:stretch>
        </p:blipFill>
        <p:spPr>
          <a:xfrm>
            <a:off x="7353951" y="953817"/>
            <a:ext cx="2253308" cy="5670330"/>
          </a:xfrm>
          <a:prstGeom prst="rect">
            <a:avLst/>
          </a:prstGeom>
        </p:spPr>
      </p:pic>
      <p:pic>
        <p:nvPicPr>
          <p:cNvPr id="13" name="Imagen 12">
            <a:extLst>
              <a:ext uri="{FF2B5EF4-FFF2-40B4-BE49-F238E27FC236}">
                <a16:creationId xmlns:a16="http://schemas.microsoft.com/office/drawing/2014/main" id="{40A71B3E-AF68-4646-8F60-C9BB6F44C2D8}"/>
              </a:ext>
            </a:extLst>
          </p:cNvPr>
          <p:cNvPicPr>
            <a:picLocks noChangeAspect="1"/>
          </p:cNvPicPr>
          <p:nvPr/>
        </p:nvPicPr>
        <p:blipFill>
          <a:blip r:embed="rId6"/>
          <a:stretch>
            <a:fillRect/>
          </a:stretch>
        </p:blipFill>
        <p:spPr>
          <a:xfrm>
            <a:off x="9751228" y="977465"/>
            <a:ext cx="2250481" cy="5670330"/>
          </a:xfrm>
          <a:prstGeom prst="rect">
            <a:avLst/>
          </a:prstGeom>
        </p:spPr>
      </p:pic>
      <p:sp>
        <p:nvSpPr>
          <p:cNvPr id="14" name="CuadroTexto 13">
            <a:extLst>
              <a:ext uri="{FF2B5EF4-FFF2-40B4-BE49-F238E27FC236}">
                <a16:creationId xmlns:a16="http://schemas.microsoft.com/office/drawing/2014/main" id="{7B785062-217D-4BAD-B8CA-52F0D198E588}"/>
              </a:ext>
            </a:extLst>
          </p:cNvPr>
          <p:cNvSpPr txBox="1"/>
          <p:nvPr/>
        </p:nvSpPr>
        <p:spPr>
          <a:xfrm>
            <a:off x="1376979" y="139849"/>
            <a:ext cx="9993854" cy="584775"/>
          </a:xfrm>
          <a:prstGeom prst="rect">
            <a:avLst/>
          </a:prstGeom>
          <a:noFill/>
        </p:spPr>
        <p:txBody>
          <a:bodyPr wrap="square" rtlCol="0">
            <a:spAutoFit/>
          </a:bodyPr>
          <a:lstStyle/>
          <a:p>
            <a:pPr algn="ctr"/>
            <a:r>
              <a:rPr lang="es-ES" sz="3200" b="1" dirty="0">
                <a:highlight>
                  <a:srgbClr val="FFFF00"/>
                </a:highlight>
              </a:rPr>
              <a:t>RESULTADO FINAL DE LA PRUEBA EN .NET MAUI</a:t>
            </a:r>
            <a:endParaRPr lang="es-DO" sz="3200" b="1" dirty="0">
              <a:highlight>
                <a:srgbClr val="FFFF00"/>
              </a:highlight>
            </a:endParaRPr>
          </a:p>
        </p:txBody>
      </p:sp>
    </p:spTree>
    <p:extLst>
      <p:ext uri="{BB962C8B-B14F-4D97-AF65-F5344CB8AC3E}">
        <p14:creationId xmlns:p14="http://schemas.microsoft.com/office/powerpoint/2010/main" val="2789861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8FC15B3-605B-EA39-F996-06DEA7AB2131}"/>
              </a:ext>
            </a:extLst>
          </p:cNvPr>
          <p:cNvSpPr txBox="1"/>
          <p:nvPr/>
        </p:nvSpPr>
        <p:spPr>
          <a:xfrm>
            <a:off x="342900" y="821114"/>
            <a:ext cx="11506200" cy="4647426"/>
          </a:xfrm>
          <a:prstGeom prst="rect">
            <a:avLst/>
          </a:prstGeom>
          <a:noFill/>
        </p:spPr>
        <p:txBody>
          <a:bodyPr wrap="square">
            <a:spAutoFit/>
          </a:bodyPr>
          <a:lstStyle/>
          <a:p>
            <a:pPr algn="ctr"/>
            <a:r>
              <a:rPr lang="es-ES" sz="3600" b="1" dirty="0">
                <a:solidFill>
                  <a:srgbClr val="0070C0"/>
                </a:solidFill>
                <a:effectLst>
                  <a:outerShdw blurRad="38100" dist="38100" dir="2700000" algn="tl">
                    <a:srgbClr val="000000">
                      <a:alpha val="43137"/>
                    </a:srgbClr>
                  </a:outerShdw>
                </a:effectLst>
              </a:rPr>
              <a:t>Conclusión</a:t>
            </a:r>
          </a:p>
          <a:p>
            <a:pPr algn="ctr"/>
            <a:endParaRPr lang="es-ES" sz="3600" b="1" dirty="0">
              <a:solidFill>
                <a:srgbClr val="0070C0"/>
              </a:solidFill>
              <a:effectLst>
                <a:outerShdw blurRad="38100" dist="38100" dir="2700000" algn="tl">
                  <a:srgbClr val="000000">
                    <a:alpha val="43137"/>
                  </a:srgbClr>
                </a:outerShdw>
              </a:effectLst>
            </a:endParaRPr>
          </a:p>
          <a:p>
            <a:pPr algn="ctr"/>
            <a:r>
              <a:rPr lang="es-ES" sz="2800" dirty="0"/>
              <a:t>Este análisis de la lógica del código proporciona una comprensión más profunda de cómo interactúan los diferentes componentes en una aplicación de Xamarin. Al utilizar buenas prácticas de programación como el manejo de excepciones y delegados, este ejemplo muestra cómo crear una aplicación funcional y fácil de usar. A medida que continúes explorando y experimentando con este código, podrás implementar y extender funcionalidades adicionales, fortaleciendo tus habilidades en el desarrollo de aplicaciones con Xamarin.</a:t>
            </a:r>
            <a:r>
              <a:rPr lang="en-GB" sz="2800" dirty="0"/>
              <a:t>🥰</a:t>
            </a:r>
            <a:endParaRPr lang="es-ES" sz="2800" dirty="0"/>
          </a:p>
        </p:txBody>
      </p:sp>
    </p:spTree>
    <p:extLst>
      <p:ext uri="{BB962C8B-B14F-4D97-AF65-F5344CB8AC3E}">
        <p14:creationId xmlns:p14="http://schemas.microsoft.com/office/powerpoint/2010/main" val="1613358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8" name="Google Shape;217;p28"/>
          <p:cNvPicPr/>
          <p:nvPr/>
        </p:nvPicPr>
        <p:blipFill rotWithShape="1">
          <a:blip r:embed="rId2"/>
          <a:srcRect t="22349"/>
          <a:stretch/>
        </p:blipFill>
        <p:spPr>
          <a:xfrm>
            <a:off x="645641" y="1360979"/>
            <a:ext cx="5911240" cy="4115895"/>
          </a:xfrm>
          <a:prstGeom prst="rect">
            <a:avLst/>
          </a:prstGeom>
          <a:ln>
            <a:noFill/>
          </a:ln>
        </p:spPr>
      </p:pic>
      <p:pic>
        <p:nvPicPr>
          <p:cNvPr id="13314" name="Picture 2" descr="Resultado de imagen para emoji triste">
            <a:extLst>
              <a:ext uri="{FF2B5EF4-FFF2-40B4-BE49-F238E27FC236}">
                <a16:creationId xmlns:a16="http://schemas.microsoft.com/office/drawing/2014/main" id="{22DBDA0E-8297-4A96-B7BD-8CEAC3FC73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04502" y="242835"/>
            <a:ext cx="1139598" cy="11395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075EF35-6AF2-4204-9402-D62AAF4991D0}"/>
              </a:ext>
            </a:extLst>
          </p:cNvPr>
          <p:cNvSpPr txBox="1"/>
          <p:nvPr/>
        </p:nvSpPr>
        <p:spPr>
          <a:xfrm>
            <a:off x="6738037" y="1487049"/>
            <a:ext cx="5313405" cy="1815882"/>
          </a:xfrm>
          <a:prstGeom prst="rect">
            <a:avLst/>
          </a:prstGeom>
          <a:noFill/>
        </p:spPr>
        <p:txBody>
          <a:bodyPr wrap="square" rtlCol="0">
            <a:spAutoFit/>
          </a:bodyPr>
          <a:lstStyle/>
          <a:p>
            <a:pPr algn="ctr"/>
            <a:r>
              <a:rPr lang="en-US" sz="2800" dirty="0">
                <a:effectLst>
                  <a:outerShdw blurRad="38100" dist="38100" dir="2700000" algn="tl">
                    <a:srgbClr val="000000">
                      <a:alpha val="43137"/>
                    </a:srgbClr>
                  </a:outerShdw>
                </a:effectLst>
              </a:rPr>
              <a:t>Programar duele y mucho, pero no te rindas, porque Tambien paga muy bien, pero my bien. 🤣😍✔💚</a:t>
            </a:r>
            <a:endParaRPr lang="es-DO" sz="2800" dirty="0">
              <a:effectLst>
                <a:outerShdw blurRad="38100" dist="38100" dir="2700000" algn="tl">
                  <a:srgbClr val="000000">
                    <a:alpha val="43137"/>
                  </a:srgbClr>
                </a:outerShdw>
              </a:effectLst>
            </a:endParaRPr>
          </a:p>
        </p:txBody>
      </p:sp>
      <p:pic>
        <p:nvPicPr>
          <p:cNvPr id="13316" name="Picture 4">
            <a:extLst>
              <a:ext uri="{FF2B5EF4-FFF2-40B4-BE49-F238E27FC236}">
                <a16:creationId xmlns:a16="http://schemas.microsoft.com/office/drawing/2014/main" id="{2EC312CE-36F0-46B0-9F3F-51BF6DB29BC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920890" y="3445647"/>
            <a:ext cx="2286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5A6B0367-8224-4C81-AEAD-3BD9DE830A41}"/>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498742" y="3426597"/>
            <a:ext cx="2552700" cy="3086100"/>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BFA268F5-FC3A-AF41-CB86-0C20D220590F}"/>
              </a:ext>
            </a:extLst>
          </p:cNvPr>
          <p:cNvSpPr txBox="1"/>
          <p:nvPr/>
        </p:nvSpPr>
        <p:spPr>
          <a:xfrm>
            <a:off x="515161" y="5662650"/>
            <a:ext cx="6172200" cy="830997"/>
          </a:xfrm>
          <a:prstGeom prst="rect">
            <a:avLst/>
          </a:prstGeom>
          <a:noFill/>
        </p:spPr>
        <p:txBody>
          <a:bodyPr wrap="square" rtlCol="0">
            <a:spAutoFit/>
          </a:bodyPr>
          <a:lstStyle/>
          <a:p>
            <a:pPr algn="ctr"/>
            <a:r>
              <a:rPr lang="es-DO" sz="2400" b="1" dirty="0">
                <a:solidFill>
                  <a:srgbClr val="002060"/>
                </a:solidFill>
                <a:highlight>
                  <a:srgbClr val="FFFF00"/>
                </a:highlight>
              </a:rPr>
              <a:t>Pero esta Youtube, Udemy, Platzi, Develoteca con Oscar Uh, Victor Robles, Fazt</a:t>
            </a:r>
            <a:r>
              <a:rPr lang="en-US" sz="2400" b="1" dirty="0">
                <a:solidFill>
                  <a:srgbClr val="002060"/>
                </a:solidFill>
                <a:highlight>
                  <a:srgbClr val="FFFF00"/>
                </a:highlight>
              </a:rPr>
              <a:t>🤣🤣</a:t>
            </a:r>
            <a:r>
              <a:rPr lang="es-DO" sz="2400" b="1" dirty="0">
                <a:solidFill>
                  <a:srgbClr val="002060"/>
                </a:solidFill>
                <a:highlight>
                  <a:srgbClr val="FFFF00"/>
                </a:highlight>
              </a:rPr>
              <a:t> jejeje.</a:t>
            </a:r>
          </a:p>
        </p:txBody>
      </p:sp>
      <p:sp>
        <p:nvSpPr>
          <p:cNvPr id="6" name="CuadroTexto 5">
            <a:extLst>
              <a:ext uri="{FF2B5EF4-FFF2-40B4-BE49-F238E27FC236}">
                <a16:creationId xmlns:a16="http://schemas.microsoft.com/office/drawing/2014/main" id="{7EB61455-EE6B-A4F9-71F6-4AD5B6661C51}"/>
              </a:ext>
            </a:extLst>
          </p:cNvPr>
          <p:cNvSpPr txBox="1"/>
          <p:nvPr/>
        </p:nvSpPr>
        <p:spPr>
          <a:xfrm>
            <a:off x="371475" y="266610"/>
            <a:ext cx="7810500" cy="830997"/>
          </a:xfrm>
          <a:prstGeom prst="rect">
            <a:avLst/>
          </a:prstGeom>
          <a:noFill/>
        </p:spPr>
        <p:txBody>
          <a:bodyPr wrap="square" rtlCol="0">
            <a:spAutoFit/>
          </a:bodyPr>
          <a:lstStyle/>
          <a:p>
            <a:pPr algn="ctr"/>
            <a:r>
              <a:rPr lang="es-DO" sz="2400" b="1" dirty="0">
                <a:solidFill>
                  <a:srgbClr val="1B252E"/>
                </a:solidFill>
              </a:rPr>
              <a:t>Cuando le dices a tus amigos.</a:t>
            </a:r>
          </a:p>
          <a:p>
            <a:r>
              <a:rPr lang="es-DO" sz="2400" b="1" dirty="0">
                <a:solidFill>
                  <a:srgbClr val="1B252E"/>
                </a:solidFill>
              </a:rPr>
              <a:t>“La Universidad es Más Fácil, estudias lo que te gusta”</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circle(in)">
                                      <p:cBhvr>
                                        <p:cTn id="7" dur="2000"/>
                                        <p:tgtEl>
                                          <p:spTgt spid="29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3314"/>
                                        </p:tgtEl>
                                        <p:attrNameLst>
                                          <p:attrName>style.visibility</p:attrName>
                                        </p:attrNameLst>
                                      </p:cBhvr>
                                      <p:to>
                                        <p:strVal val="visible"/>
                                      </p:to>
                                    </p:set>
                                    <p:anim calcmode="lin" valueType="num">
                                      <p:cBhvr>
                                        <p:cTn id="12" dur="1000" fill="hold"/>
                                        <p:tgtEl>
                                          <p:spTgt spid="13314"/>
                                        </p:tgtEl>
                                        <p:attrNameLst>
                                          <p:attrName>ppt_w</p:attrName>
                                        </p:attrNameLst>
                                      </p:cBhvr>
                                      <p:tavLst>
                                        <p:tav tm="0">
                                          <p:val>
                                            <p:fltVal val="0"/>
                                          </p:val>
                                        </p:tav>
                                        <p:tav tm="100000">
                                          <p:val>
                                            <p:strVal val="#ppt_w"/>
                                          </p:val>
                                        </p:tav>
                                      </p:tavLst>
                                    </p:anim>
                                    <p:anim calcmode="lin" valueType="num">
                                      <p:cBhvr>
                                        <p:cTn id="13" dur="1000" fill="hold"/>
                                        <p:tgtEl>
                                          <p:spTgt spid="13314"/>
                                        </p:tgtEl>
                                        <p:attrNameLst>
                                          <p:attrName>ppt_h</p:attrName>
                                        </p:attrNameLst>
                                      </p:cBhvr>
                                      <p:tavLst>
                                        <p:tav tm="0">
                                          <p:val>
                                            <p:fltVal val="0"/>
                                          </p:val>
                                        </p:tav>
                                        <p:tav tm="100000">
                                          <p:val>
                                            <p:strVal val="#ppt_h"/>
                                          </p:val>
                                        </p:tav>
                                      </p:tavLst>
                                    </p:anim>
                                    <p:anim calcmode="lin" valueType="num">
                                      <p:cBhvr>
                                        <p:cTn id="14" dur="1000" fill="hold"/>
                                        <p:tgtEl>
                                          <p:spTgt spid="13314"/>
                                        </p:tgtEl>
                                        <p:attrNameLst>
                                          <p:attrName>style.rotation</p:attrName>
                                        </p:attrNameLst>
                                      </p:cBhvr>
                                      <p:tavLst>
                                        <p:tav tm="0">
                                          <p:val>
                                            <p:fltVal val="90"/>
                                          </p:val>
                                        </p:tav>
                                        <p:tav tm="100000">
                                          <p:val>
                                            <p:fltVal val="0"/>
                                          </p:val>
                                        </p:tav>
                                      </p:tavLst>
                                    </p:anim>
                                    <p:animEffect transition="in" filter="fade">
                                      <p:cBhvr>
                                        <p:cTn id="15" dur="1000"/>
                                        <p:tgtEl>
                                          <p:spTgt spid="13314"/>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1000" fill="hold"/>
                                        <p:tgtEl>
                                          <p:spTgt spid="4"/>
                                        </p:tgtEl>
                                        <p:attrNameLst>
                                          <p:attrName>ppt_w</p:attrName>
                                        </p:attrNameLst>
                                      </p:cBhvr>
                                      <p:tavLst>
                                        <p:tav tm="0">
                                          <p:val>
                                            <p:fltVal val="0"/>
                                          </p:val>
                                        </p:tav>
                                        <p:tav tm="100000">
                                          <p:val>
                                            <p:strVal val="#ppt_w"/>
                                          </p:val>
                                        </p:tav>
                                      </p:tavLst>
                                    </p:anim>
                                    <p:anim calcmode="lin" valueType="num">
                                      <p:cBhvr>
                                        <p:cTn id="19" dur="1000" fill="hold"/>
                                        <p:tgtEl>
                                          <p:spTgt spid="4"/>
                                        </p:tgtEl>
                                        <p:attrNameLst>
                                          <p:attrName>ppt_h</p:attrName>
                                        </p:attrNameLst>
                                      </p:cBhvr>
                                      <p:tavLst>
                                        <p:tav tm="0">
                                          <p:val>
                                            <p:fltVal val="0"/>
                                          </p:val>
                                        </p:tav>
                                        <p:tav tm="100000">
                                          <p:val>
                                            <p:strVal val="#ppt_h"/>
                                          </p:val>
                                        </p:tav>
                                      </p:tavLst>
                                    </p:anim>
                                    <p:anim calcmode="lin" valueType="num">
                                      <p:cBhvr>
                                        <p:cTn id="20" dur="1000" fill="hold"/>
                                        <p:tgtEl>
                                          <p:spTgt spid="4"/>
                                        </p:tgtEl>
                                        <p:attrNameLst>
                                          <p:attrName>style.rotation</p:attrName>
                                        </p:attrNameLst>
                                      </p:cBhvr>
                                      <p:tavLst>
                                        <p:tav tm="0">
                                          <p:val>
                                            <p:fltVal val="90"/>
                                          </p:val>
                                        </p:tav>
                                        <p:tav tm="100000">
                                          <p:val>
                                            <p:fltVal val="0"/>
                                          </p:val>
                                        </p:tav>
                                      </p:tavLst>
                                    </p:anim>
                                    <p:animEffect transition="in" filter="fade">
                                      <p:cBhvr>
                                        <p:cTn id="21" dur="1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nodeType="clickEffect">
                                  <p:stCondLst>
                                    <p:cond delay="0"/>
                                  </p:stCondLst>
                                  <p:childTnLst>
                                    <p:set>
                                      <p:cBhvr>
                                        <p:cTn id="25" dur="1" fill="hold">
                                          <p:stCondLst>
                                            <p:cond delay="0"/>
                                          </p:stCondLst>
                                        </p:cTn>
                                        <p:tgtEl>
                                          <p:spTgt spid="13316"/>
                                        </p:tgtEl>
                                        <p:attrNameLst>
                                          <p:attrName>style.visibility</p:attrName>
                                        </p:attrNameLst>
                                      </p:cBhvr>
                                      <p:to>
                                        <p:strVal val="visible"/>
                                      </p:to>
                                    </p:set>
                                    <p:animEffect transition="in" filter="wipe(down)">
                                      <p:cBhvr>
                                        <p:cTn id="26" dur="580">
                                          <p:stCondLst>
                                            <p:cond delay="0"/>
                                          </p:stCondLst>
                                        </p:cTn>
                                        <p:tgtEl>
                                          <p:spTgt spid="13316"/>
                                        </p:tgtEl>
                                      </p:cBhvr>
                                    </p:animEffect>
                                    <p:anim calcmode="lin" valueType="num">
                                      <p:cBhvr>
                                        <p:cTn id="27" dur="1822" tmFilter="0,0; 0.14,0.36; 0.43,0.73; 0.71,0.91; 1.0,1.0">
                                          <p:stCondLst>
                                            <p:cond delay="0"/>
                                          </p:stCondLst>
                                        </p:cTn>
                                        <p:tgtEl>
                                          <p:spTgt spid="13316"/>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13316"/>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13316"/>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13316"/>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13316"/>
                                        </p:tgtEl>
                                        <p:attrNameLst>
                                          <p:attrName>ppt_y</p:attrName>
                                        </p:attrNameLst>
                                      </p:cBhvr>
                                      <p:tavLst>
                                        <p:tav tm="0" fmla="#ppt_y-sin(pi*$)/81">
                                          <p:val>
                                            <p:fltVal val="0"/>
                                          </p:val>
                                        </p:tav>
                                        <p:tav tm="100000">
                                          <p:val>
                                            <p:fltVal val="1"/>
                                          </p:val>
                                        </p:tav>
                                      </p:tavLst>
                                    </p:anim>
                                    <p:animScale>
                                      <p:cBhvr>
                                        <p:cTn id="32" dur="26">
                                          <p:stCondLst>
                                            <p:cond delay="650"/>
                                          </p:stCondLst>
                                        </p:cTn>
                                        <p:tgtEl>
                                          <p:spTgt spid="13316"/>
                                        </p:tgtEl>
                                      </p:cBhvr>
                                      <p:to x="100000" y="60000"/>
                                    </p:animScale>
                                    <p:animScale>
                                      <p:cBhvr>
                                        <p:cTn id="33" dur="166" decel="50000">
                                          <p:stCondLst>
                                            <p:cond delay="676"/>
                                          </p:stCondLst>
                                        </p:cTn>
                                        <p:tgtEl>
                                          <p:spTgt spid="13316"/>
                                        </p:tgtEl>
                                      </p:cBhvr>
                                      <p:to x="100000" y="100000"/>
                                    </p:animScale>
                                    <p:animScale>
                                      <p:cBhvr>
                                        <p:cTn id="34" dur="26">
                                          <p:stCondLst>
                                            <p:cond delay="1312"/>
                                          </p:stCondLst>
                                        </p:cTn>
                                        <p:tgtEl>
                                          <p:spTgt spid="13316"/>
                                        </p:tgtEl>
                                      </p:cBhvr>
                                      <p:to x="100000" y="80000"/>
                                    </p:animScale>
                                    <p:animScale>
                                      <p:cBhvr>
                                        <p:cTn id="35" dur="166" decel="50000">
                                          <p:stCondLst>
                                            <p:cond delay="1338"/>
                                          </p:stCondLst>
                                        </p:cTn>
                                        <p:tgtEl>
                                          <p:spTgt spid="13316"/>
                                        </p:tgtEl>
                                      </p:cBhvr>
                                      <p:to x="100000" y="100000"/>
                                    </p:animScale>
                                    <p:animScale>
                                      <p:cBhvr>
                                        <p:cTn id="36" dur="26">
                                          <p:stCondLst>
                                            <p:cond delay="1642"/>
                                          </p:stCondLst>
                                        </p:cTn>
                                        <p:tgtEl>
                                          <p:spTgt spid="13316"/>
                                        </p:tgtEl>
                                      </p:cBhvr>
                                      <p:to x="100000" y="90000"/>
                                    </p:animScale>
                                    <p:animScale>
                                      <p:cBhvr>
                                        <p:cTn id="37" dur="166" decel="50000">
                                          <p:stCondLst>
                                            <p:cond delay="1668"/>
                                          </p:stCondLst>
                                        </p:cTn>
                                        <p:tgtEl>
                                          <p:spTgt spid="13316"/>
                                        </p:tgtEl>
                                      </p:cBhvr>
                                      <p:to x="100000" y="100000"/>
                                    </p:animScale>
                                    <p:animScale>
                                      <p:cBhvr>
                                        <p:cTn id="38" dur="26">
                                          <p:stCondLst>
                                            <p:cond delay="1808"/>
                                          </p:stCondLst>
                                        </p:cTn>
                                        <p:tgtEl>
                                          <p:spTgt spid="13316"/>
                                        </p:tgtEl>
                                      </p:cBhvr>
                                      <p:to x="100000" y="95000"/>
                                    </p:animScale>
                                    <p:animScale>
                                      <p:cBhvr>
                                        <p:cTn id="39" dur="166" decel="50000">
                                          <p:stCondLst>
                                            <p:cond delay="1834"/>
                                          </p:stCondLst>
                                        </p:cTn>
                                        <p:tgtEl>
                                          <p:spTgt spid="13316"/>
                                        </p:tgtEl>
                                      </p:cBhvr>
                                      <p:to x="100000" y="100000"/>
                                    </p:animScale>
                                  </p:childTnLst>
                                </p:cTn>
                              </p:par>
                            </p:childTnLst>
                          </p:cTn>
                        </p:par>
                      </p:childTnLst>
                    </p:cTn>
                  </p:par>
                  <p:par>
                    <p:cTn id="40" fill="hold">
                      <p:stCondLst>
                        <p:cond delay="indefinite"/>
                      </p:stCondLst>
                      <p:childTnLst>
                        <p:par>
                          <p:cTn id="41" fill="hold">
                            <p:stCondLst>
                              <p:cond delay="0"/>
                            </p:stCondLst>
                            <p:childTnLst>
                              <p:par>
                                <p:cTn id="42" presetID="26" presetClass="entr" presetSubtype="0" fill="hold" nodeType="clickEffect">
                                  <p:stCondLst>
                                    <p:cond delay="0"/>
                                  </p:stCondLst>
                                  <p:childTnLst>
                                    <p:set>
                                      <p:cBhvr>
                                        <p:cTn id="43" dur="1" fill="hold">
                                          <p:stCondLst>
                                            <p:cond delay="0"/>
                                          </p:stCondLst>
                                        </p:cTn>
                                        <p:tgtEl>
                                          <p:spTgt spid="13318"/>
                                        </p:tgtEl>
                                        <p:attrNameLst>
                                          <p:attrName>style.visibility</p:attrName>
                                        </p:attrNameLst>
                                      </p:cBhvr>
                                      <p:to>
                                        <p:strVal val="visible"/>
                                      </p:to>
                                    </p:set>
                                    <p:animEffect transition="in" filter="wipe(down)">
                                      <p:cBhvr>
                                        <p:cTn id="44" dur="580">
                                          <p:stCondLst>
                                            <p:cond delay="0"/>
                                          </p:stCondLst>
                                        </p:cTn>
                                        <p:tgtEl>
                                          <p:spTgt spid="13318"/>
                                        </p:tgtEl>
                                      </p:cBhvr>
                                    </p:animEffect>
                                    <p:anim calcmode="lin" valueType="num">
                                      <p:cBhvr>
                                        <p:cTn id="45" dur="1822" tmFilter="0,0; 0.14,0.36; 0.43,0.73; 0.71,0.91; 1.0,1.0">
                                          <p:stCondLst>
                                            <p:cond delay="0"/>
                                          </p:stCondLst>
                                        </p:cTn>
                                        <p:tgtEl>
                                          <p:spTgt spid="13318"/>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13318"/>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13318"/>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13318"/>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13318"/>
                                        </p:tgtEl>
                                        <p:attrNameLst>
                                          <p:attrName>ppt_y</p:attrName>
                                        </p:attrNameLst>
                                      </p:cBhvr>
                                      <p:tavLst>
                                        <p:tav tm="0" fmla="#ppt_y-sin(pi*$)/81">
                                          <p:val>
                                            <p:fltVal val="0"/>
                                          </p:val>
                                        </p:tav>
                                        <p:tav tm="100000">
                                          <p:val>
                                            <p:fltVal val="1"/>
                                          </p:val>
                                        </p:tav>
                                      </p:tavLst>
                                    </p:anim>
                                    <p:animScale>
                                      <p:cBhvr>
                                        <p:cTn id="50" dur="26">
                                          <p:stCondLst>
                                            <p:cond delay="650"/>
                                          </p:stCondLst>
                                        </p:cTn>
                                        <p:tgtEl>
                                          <p:spTgt spid="13318"/>
                                        </p:tgtEl>
                                      </p:cBhvr>
                                      <p:to x="100000" y="60000"/>
                                    </p:animScale>
                                    <p:animScale>
                                      <p:cBhvr>
                                        <p:cTn id="51" dur="166" decel="50000">
                                          <p:stCondLst>
                                            <p:cond delay="676"/>
                                          </p:stCondLst>
                                        </p:cTn>
                                        <p:tgtEl>
                                          <p:spTgt spid="13318"/>
                                        </p:tgtEl>
                                      </p:cBhvr>
                                      <p:to x="100000" y="100000"/>
                                    </p:animScale>
                                    <p:animScale>
                                      <p:cBhvr>
                                        <p:cTn id="52" dur="26">
                                          <p:stCondLst>
                                            <p:cond delay="1312"/>
                                          </p:stCondLst>
                                        </p:cTn>
                                        <p:tgtEl>
                                          <p:spTgt spid="13318"/>
                                        </p:tgtEl>
                                      </p:cBhvr>
                                      <p:to x="100000" y="80000"/>
                                    </p:animScale>
                                    <p:animScale>
                                      <p:cBhvr>
                                        <p:cTn id="53" dur="166" decel="50000">
                                          <p:stCondLst>
                                            <p:cond delay="1338"/>
                                          </p:stCondLst>
                                        </p:cTn>
                                        <p:tgtEl>
                                          <p:spTgt spid="13318"/>
                                        </p:tgtEl>
                                      </p:cBhvr>
                                      <p:to x="100000" y="100000"/>
                                    </p:animScale>
                                    <p:animScale>
                                      <p:cBhvr>
                                        <p:cTn id="54" dur="26">
                                          <p:stCondLst>
                                            <p:cond delay="1642"/>
                                          </p:stCondLst>
                                        </p:cTn>
                                        <p:tgtEl>
                                          <p:spTgt spid="13318"/>
                                        </p:tgtEl>
                                      </p:cBhvr>
                                      <p:to x="100000" y="90000"/>
                                    </p:animScale>
                                    <p:animScale>
                                      <p:cBhvr>
                                        <p:cTn id="55" dur="166" decel="50000">
                                          <p:stCondLst>
                                            <p:cond delay="1668"/>
                                          </p:stCondLst>
                                        </p:cTn>
                                        <p:tgtEl>
                                          <p:spTgt spid="13318"/>
                                        </p:tgtEl>
                                      </p:cBhvr>
                                      <p:to x="100000" y="100000"/>
                                    </p:animScale>
                                    <p:animScale>
                                      <p:cBhvr>
                                        <p:cTn id="56" dur="26">
                                          <p:stCondLst>
                                            <p:cond delay="1808"/>
                                          </p:stCondLst>
                                        </p:cTn>
                                        <p:tgtEl>
                                          <p:spTgt spid="13318"/>
                                        </p:tgtEl>
                                      </p:cBhvr>
                                      <p:to x="100000" y="95000"/>
                                    </p:animScale>
                                    <p:animScale>
                                      <p:cBhvr>
                                        <p:cTn id="57" dur="166" decel="50000">
                                          <p:stCondLst>
                                            <p:cond delay="1834"/>
                                          </p:stCondLst>
                                        </p:cTn>
                                        <p:tgtEl>
                                          <p:spTgt spid="133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DC562A3-4AAB-4EB6-9B5B-BBBC80E4CFDC}"/>
              </a:ext>
            </a:extLst>
          </p:cNvPr>
          <p:cNvPicPr>
            <a:picLocks noChangeAspect="1"/>
          </p:cNvPicPr>
          <p:nvPr/>
        </p:nvPicPr>
        <p:blipFill>
          <a:blip r:embed="rId2"/>
          <a:stretch>
            <a:fillRect/>
          </a:stretch>
        </p:blipFill>
        <p:spPr>
          <a:xfrm>
            <a:off x="7260097" y="1854111"/>
            <a:ext cx="3480415" cy="1284762"/>
          </a:xfrm>
          <a:prstGeom prst="rect">
            <a:avLst/>
          </a:prstGeom>
        </p:spPr>
      </p:pic>
      <p:pic>
        <p:nvPicPr>
          <p:cNvPr id="3" name="Picture 2" descr="Mistral AI logo transparent PNG - StickPNG">
            <a:extLst>
              <a:ext uri="{FF2B5EF4-FFF2-40B4-BE49-F238E27FC236}">
                <a16:creationId xmlns:a16="http://schemas.microsoft.com/office/drawing/2014/main" id="{DFC93352-0033-4D5F-99D9-CC73DE59C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7829" y="3665790"/>
            <a:ext cx="4221890" cy="137857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47662D66-90AF-4FF6-A764-9590D67C8891}"/>
              </a:ext>
            </a:extLst>
          </p:cNvPr>
          <p:cNvPicPr>
            <a:picLocks noChangeAspect="1"/>
          </p:cNvPicPr>
          <p:nvPr/>
        </p:nvPicPr>
        <p:blipFill>
          <a:blip r:embed="rId4"/>
          <a:stretch>
            <a:fillRect/>
          </a:stretch>
        </p:blipFill>
        <p:spPr>
          <a:xfrm>
            <a:off x="930210" y="3909441"/>
            <a:ext cx="4926512" cy="1042147"/>
          </a:xfrm>
          <a:prstGeom prst="rect">
            <a:avLst/>
          </a:prstGeom>
        </p:spPr>
      </p:pic>
      <p:pic>
        <p:nvPicPr>
          <p:cNvPr id="5" name="Imagen 4">
            <a:extLst>
              <a:ext uri="{FF2B5EF4-FFF2-40B4-BE49-F238E27FC236}">
                <a16:creationId xmlns:a16="http://schemas.microsoft.com/office/drawing/2014/main" id="{8082B6D6-7810-4F5B-AC47-24FA21435FD1}"/>
              </a:ext>
            </a:extLst>
          </p:cNvPr>
          <p:cNvPicPr>
            <a:picLocks noChangeAspect="1"/>
          </p:cNvPicPr>
          <p:nvPr/>
        </p:nvPicPr>
        <p:blipFill rotWithShape="1">
          <a:blip r:embed="rId5"/>
          <a:srcRect t="31515" b="31394"/>
          <a:stretch/>
        </p:blipFill>
        <p:spPr>
          <a:xfrm>
            <a:off x="3495025" y="701585"/>
            <a:ext cx="4971678" cy="1152526"/>
          </a:xfrm>
          <a:prstGeom prst="rect">
            <a:avLst/>
          </a:prstGeom>
        </p:spPr>
      </p:pic>
      <p:pic>
        <p:nvPicPr>
          <p:cNvPr id="6" name="Picture 2">
            <a:extLst>
              <a:ext uri="{FF2B5EF4-FFF2-40B4-BE49-F238E27FC236}">
                <a16:creationId xmlns:a16="http://schemas.microsoft.com/office/drawing/2014/main" id="{E5FF381A-996A-4218-813C-E33CEF7CB8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2979" y="5404847"/>
            <a:ext cx="3480415" cy="7515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E60EAF7D-D8CF-4552-96DF-1B2BF39AB0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7598" y="5365095"/>
            <a:ext cx="4361411" cy="104946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itHub - QwenLM/Qwen2.5: Qwen2.5 is the large language model series  developed by Qwen team, Alibaba Cloud.">
            <a:extLst>
              <a:ext uri="{FF2B5EF4-FFF2-40B4-BE49-F238E27FC236}">
                <a16:creationId xmlns:a16="http://schemas.microsoft.com/office/drawing/2014/main" id="{DE3C2E96-90B1-43F0-9CF2-A1778B3FC5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0210" y="1756635"/>
            <a:ext cx="5129631" cy="1800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219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ocab-¿A quién le toca? Whose turn is it?. ¿A quién le toca? - ppt ...">
            <a:extLst>
              <a:ext uri="{FF2B5EF4-FFF2-40B4-BE49-F238E27FC236}">
                <a16:creationId xmlns:a16="http://schemas.microsoft.com/office/drawing/2014/main" id="{AE1644F0-FC8C-4302-A6DE-FFE482A2AF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263" t="5071" r="18380" b="8544"/>
          <a:stretch/>
        </p:blipFill>
        <p:spPr bwMode="auto">
          <a:xfrm>
            <a:off x="3324017" y="743677"/>
            <a:ext cx="5251947" cy="5370645"/>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46B01FA2-E6E3-4CC7-930D-DE5AEDF7102C}"/>
              </a:ext>
            </a:extLst>
          </p:cNvPr>
          <p:cNvSpPr txBox="1"/>
          <p:nvPr/>
        </p:nvSpPr>
        <p:spPr>
          <a:xfrm>
            <a:off x="319361" y="1694675"/>
            <a:ext cx="3527425" cy="4031873"/>
          </a:xfrm>
          <a:prstGeom prst="rect">
            <a:avLst/>
          </a:prstGeom>
          <a:noFill/>
        </p:spPr>
        <p:txBody>
          <a:bodyPr wrap="square" rtlCol="0">
            <a:spAutoFit/>
          </a:bodyPr>
          <a:lstStyle/>
          <a:p>
            <a:pPr algn="ctr"/>
            <a:r>
              <a:rPr lang="en-US" sz="3200" b="1" dirty="0">
                <a:solidFill>
                  <a:srgbClr val="000000"/>
                </a:solidFill>
              </a:rPr>
              <a:t>Leer y comprender estos conceptos teóricos, para poder en Práctica lo aprendido en cada ejercicio de los que vienen.</a:t>
            </a:r>
            <a:endParaRPr lang="es-ES" sz="3200" b="1" dirty="0">
              <a:solidFill>
                <a:srgbClr val="000000"/>
              </a:solidFill>
            </a:endParaRPr>
          </a:p>
        </p:txBody>
      </p:sp>
      <p:sp>
        <p:nvSpPr>
          <p:cNvPr id="5" name="CuadroTexto 4">
            <a:extLst>
              <a:ext uri="{FF2B5EF4-FFF2-40B4-BE49-F238E27FC236}">
                <a16:creationId xmlns:a16="http://schemas.microsoft.com/office/drawing/2014/main" id="{3391A02A-336C-4CB3-B9A6-3A181A86EEDB}"/>
              </a:ext>
            </a:extLst>
          </p:cNvPr>
          <p:cNvSpPr txBox="1"/>
          <p:nvPr/>
        </p:nvSpPr>
        <p:spPr>
          <a:xfrm>
            <a:off x="8345214" y="2304988"/>
            <a:ext cx="3379631" cy="2246769"/>
          </a:xfrm>
          <a:prstGeom prst="rect">
            <a:avLst/>
          </a:prstGeom>
          <a:noFill/>
        </p:spPr>
        <p:txBody>
          <a:bodyPr wrap="square">
            <a:spAutoFit/>
          </a:bodyPr>
          <a:lstStyle/>
          <a:p>
            <a:pPr algn="ctr"/>
            <a:r>
              <a:rPr lang="en-US" sz="2800" b="1" dirty="0">
                <a:solidFill>
                  <a:srgbClr val="000000"/>
                </a:solidFill>
              </a:rPr>
              <a:t>Pudiendo utilizar </a:t>
            </a:r>
            <a:r>
              <a:rPr lang="es-DO" sz="2800" b="1" dirty="0">
                <a:solidFill>
                  <a:srgbClr val="000000"/>
                </a:solidFill>
              </a:rPr>
              <a:t>los fundamentos y la logica mostrada en cada ejemplo dado por el maestro.</a:t>
            </a:r>
            <a:endParaRPr lang="es-ES" sz="2800" b="1" dirty="0">
              <a:solidFill>
                <a:srgbClr val="000000"/>
              </a:solidFill>
            </a:endParaRPr>
          </a:p>
        </p:txBody>
      </p:sp>
    </p:spTree>
    <p:extLst>
      <p:ext uri="{BB962C8B-B14F-4D97-AF65-F5344CB8AC3E}">
        <p14:creationId xmlns:p14="http://schemas.microsoft.com/office/powerpoint/2010/main" val="4251688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 name="Picture 4"/>
          <p:cNvPicPr/>
          <p:nvPr/>
        </p:nvPicPr>
        <p:blipFill>
          <a:blip r:embed="rId2"/>
          <a:stretch/>
        </p:blipFill>
        <p:spPr>
          <a:xfrm>
            <a:off x="689040" y="1312200"/>
            <a:ext cx="11052000" cy="3673080"/>
          </a:xfrm>
          <a:prstGeom prst="rect">
            <a:avLst/>
          </a:prstGeom>
          <a:ln>
            <a:noFill/>
          </a:ln>
        </p:spPr>
      </p:pic>
    </p:spTree>
    <p:extLst>
      <p:ext uri="{BB962C8B-B14F-4D97-AF65-F5344CB8AC3E}">
        <p14:creationId xmlns:p14="http://schemas.microsoft.com/office/powerpoint/2010/main" val="2735915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59E66C22-235C-4440-8D6E-EB6245B1F43A}"/>
              </a:ext>
            </a:extLst>
          </p:cNvPr>
          <p:cNvSpPr txBox="1"/>
          <p:nvPr/>
        </p:nvSpPr>
        <p:spPr>
          <a:xfrm>
            <a:off x="2707703" y="2668280"/>
            <a:ext cx="8822726" cy="3970318"/>
          </a:xfrm>
          <a:prstGeom prst="rect">
            <a:avLst/>
          </a:prstGeom>
          <a:noFill/>
        </p:spPr>
        <p:txBody>
          <a:bodyPr wrap="square">
            <a:spAutoFit/>
          </a:bodyPr>
          <a:lstStyle/>
          <a:p>
            <a:pPr algn="just"/>
            <a:r>
              <a:rPr lang="es-ES" sz="2100" dirty="0"/>
              <a:t>C# 🎯 (pronunciado "Si Sharp" en inglés) es un lenguaje de programación multiparadigma 🔥 desarrollado y estandarizado por </a:t>
            </a:r>
            <a:r>
              <a:rPr lang="es-ES" sz="2100" b="1" dirty="0"/>
              <a:t>Microsoft</a:t>
            </a:r>
            <a:r>
              <a:rPr lang="es-ES" sz="2100" dirty="0"/>
              <a:t> 🏢 como parte de su plataforma </a:t>
            </a:r>
            <a:r>
              <a:rPr lang="es-ES" sz="2100" b="1" dirty="0"/>
              <a:t>.NET</a:t>
            </a:r>
            <a:r>
              <a:rPr lang="es-ES" sz="2100" dirty="0"/>
              <a:t> 💻. Fue aprobado como estándar por </a:t>
            </a:r>
            <a:r>
              <a:rPr lang="es-ES" sz="2100" b="1" dirty="0"/>
              <a:t>ECMA</a:t>
            </a:r>
            <a:r>
              <a:rPr lang="es-ES" sz="2100" dirty="0"/>
              <a:t> 📜 (ECMA-334) e </a:t>
            </a:r>
            <a:r>
              <a:rPr lang="es-ES" sz="2100" b="1" dirty="0"/>
              <a:t>ISO</a:t>
            </a:r>
            <a:r>
              <a:rPr lang="es-ES" sz="2100" dirty="0"/>
              <a:t> 🌍 (ISO/IEC 23270).</a:t>
            </a:r>
          </a:p>
          <a:p>
            <a:pPr algn="just"/>
            <a:endParaRPr lang="es-ES" sz="2100" dirty="0"/>
          </a:p>
          <a:p>
            <a:pPr algn="just"/>
            <a:r>
              <a:rPr lang="es-ES" sz="2100" dirty="0"/>
              <a:t>La primera versión de </a:t>
            </a:r>
            <a:r>
              <a:rPr lang="es-ES" sz="2100" b="1" dirty="0"/>
              <a:t>C#</a:t>
            </a:r>
            <a:r>
              <a:rPr lang="es-ES" sz="2100" dirty="0"/>
              <a:t> se lanzó en el año </a:t>
            </a:r>
            <a:r>
              <a:rPr lang="es-ES" sz="2100" b="1" dirty="0"/>
              <a:t>2000</a:t>
            </a:r>
            <a:r>
              <a:rPr lang="es-ES" sz="2100" dirty="0"/>
              <a:t> 📅. La última versión estable es </a:t>
            </a:r>
            <a:r>
              <a:rPr lang="es-ES" sz="2100" b="1" dirty="0"/>
              <a:t>C# 11</a:t>
            </a:r>
            <a:r>
              <a:rPr lang="es-ES" sz="2100" dirty="0"/>
              <a:t> 🚀, compatible con </a:t>
            </a:r>
            <a:r>
              <a:rPr lang="es-ES" sz="2100" b="1" dirty="0"/>
              <a:t>.NET 7</a:t>
            </a:r>
            <a:endParaRPr lang="es-ES" sz="2100" dirty="0"/>
          </a:p>
          <a:p>
            <a:pPr algn="just"/>
            <a:endParaRPr lang="es-ES" sz="2100" dirty="0"/>
          </a:p>
          <a:p>
            <a:pPr algn="just"/>
            <a:r>
              <a:rPr lang="es-ES" sz="2100" dirty="0"/>
              <a:t>C# está diseñado para la </a:t>
            </a:r>
            <a:r>
              <a:rPr lang="es-ES" sz="2100" b="1" dirty="0"/>
              <a:t>Infraestructura de Lenguaje Común (CLI)</a:t>
            </a:r>
            <a:r>
              <a:rPr lang="es-ES" sz="2100" dirty="0"/>
              <a:t> ⚙️ y es un lenguaje </a:t>
            </a:r>
            <a:r>
              <a:rPr lang="es-ES" sz="2100" b="1" dirty="0"/>
              <a:t>orientado a objetos</a:t>
            </a:r>
            <a:r>
              <a:rPr lang="es-ES" sz="2100" dirty="0"/>
              <a:t> 🧩 que se ejecuta en </a:t>
            </a:r>
            <a:r>
              <a:rPr lang="es-ES" sz="2100" b="1" dirty="0"/>
              <a:t>.NET Framework</a:t>
            </a:r>
            <a:r>
              <a:rPr lang="es-ES" sz="2100" dirty="0"/>
              <a:t>. Tiene raíces en la familia </a:t>
            </a:r>
            <a:r>
              <a:rPr lang="es-ES" sz="2100" b="1" dirty="0"/>
              <a:t>C</a:t>
            </a:r>
            <a:r>
              <a:rPr lang="es-ES" sz="2100" dirty="0"/>
              <a:t> 🏗️ y es similar a otros lenguajes populares como </a:t>
            </a:r>
            <a:r>
              <a:rPr lang="es-ES" sz="2100" b="1" dirty="0"/>
              <a:t>C++</a:t>
            </a:r>
            <a:r>
              <a:rPr lang="es-ES" sz="2100" dirty="0"/>
              <a:t> 🚀 y </a:t>
            </a:r>
            <a:r>
              <a:rPr lang="es-ES" sz="2100" b="1" dirty="0"/>
              <a:t>Java</a:t>
            </a:r>
            <a:r>
              <a:rPr lang="es-ES" sz="2100" dirty="0"/>
              <a:t> ☕.</a:t>
            </a:r>
          </a:p>
        </p:txBody>
      </p:sp>
      <p:sp>
        <p:nvSpPr>
          <p:cNvPr id="5" name="TextBox 4">
            <a:extLst>
              <a:ext uri="{FF2B5EF4-FFF2-40B4-BE49-F238E27FC236}">
                <a16:creationId xmlns:a16="http://schemas.microsoft.com/office/drawing/2014/main" id="{BE34FCEF-E5B6-4FC1-9BE7-ACD91A87B8BF}"/>
              </a:ext>
            </a:extLst>
          </p:cNvPr>
          <p:cNvSpPr txBox="1"/>
          <p:nvPr/>
        </p:nvSpPr>
        <p:spPr>
          <a:xfrm>
            <a:off x="254924" y="2345115"/>
            <a:ext cx="2174790" cy="646331"/>
          </a:xfrm>
          <a:prstGeom prst="rect">
            <a:avLst/>
          </a:prstGeom>
          <a:noFill/>
        </p:spPr>
        <p:txBody>
          <a:bodyPr wrap="square">
            <a:spAutoFit/>
          </a:bodyPr>
          <a:lstStyle/>
          <a:p>
            <a:pPr algn="l"/>
            <a:r>
              <a:rPr lang="es-ES" sz="3600" b="1" i="0" dirty="0">
                <a:solidFill>
                  <a:srgbClr val="000000"/>
                </a:solidFill>
                <a:effectLst/>
                <a:latin typeface="Linux Libertine"/>
              </a:rPr>
              <a:t>C-Sharp</a:t>
            </a:r>
          </a:p>
        </p:txBody>
      </p:sp>
      <p:pic>
        <p:nvPicPr>
          <p:cNvPr id="6" name="Picture 4" descr="C# Open Source - Inclusion Cloud">
            <a:extLst>
              <a:ext uri="{FF2B5EF4-FFF2-40B4-BE49-F238E27FC236}">
                <a16:creationId xmlns:a16="http://schemas.microsoft.com/office/drawing/2014/main" id="{22993E0D-1652-4F5C-8F22-ADC3718508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42" y="3583053"/>
            <a:ext cx="2283372" cy="22833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4">
            <a:extLst>
              <a:ext uri="{FF2B5EF4-FFF2-40B4-BE49-F238E27FC236}">
                <a16:creationId xmlns:a16="http://schemas.microsoft.com/office/drawing/2014/main" id="{B367C665-5A14-4D45-86A2-7A2FBD35810E}"/>
              </a:ext>
            </a:extLst>
          </p:cNvPr>
          <p:cNvSpPr txBox="1"/>
          <p:nvPr/>
        </p:nvSpPr>
        <p:spPr>
          <a:xfrm>
            <a:off x="1014829" y="349465"/>
            <a:ext cx="10515600" cy="1323439"/>
          </a:xfrm>
          <a:prstGeom prst="rect">
            <a:avLst/>
          </a:prstGeom>
          <a:noFill/>
        </p:spPr>
        <p:txBody>
          <a:bodyPr wrap="square">
            <a:spAutoFit/>
          </a:bodyPr>
          <a:lstStyle/>
          <a:p>
            <a:pPr algn="ctr"/>
            <a:r>
              <a:rPr lang="es-ES" sz="4000" b="1" dirty="0">
                <a:solidFill>
                  <a:srgbClr val="CB459C"/>
                </a:solidFill>
              </a:rPr>
              <a:t>Curso Básico de C# 🖥️: Usando el Framework .NET MAUI, XAML, SQL, APIs y más 🚀</a:t>
            </a:r>
            <a:endParaRPr lang="es-ES" sz="4000" b="1" i="0" dirty="0">
              <a:solidFill>
                <a:srgbClr val="CB459C"/>
              </a:solidFill>
              <a:effectLst>
                <a:outerShdw blurRad="38100" dist="38100" dir="2700000" algn="tl">
                  <a:srgbClr val="000000">
                    <a:alpha val="43137"/>
                  </a:srgbClr>
                </a:outerShdw>
              </a:effectLst>
              <a:latin typeface="Linux Libertine"/>
            </a:endParaRPr>
          </a:p>
        </p:txBody>
      </p:sp>
      <p:pic>
        <p:nvPicPr>
          <p:cNvPr id="9" name="Imagen 8">
            <a:extLst>
              <a:ext uri="{FF2B5EF4-FFF2-40B4-BE49-F238E27FC236}">
                <a16:creationId xmlns:a16="http://schemas.microsoft.com/office/drawing/2014/main" id="{963AD2D7-33F7-44DF-924D-E3D21A1EF9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38663"/>
            <a:ext cx="1112866" cy="1112866"/>
          </a:xfrm>
          <a:prstGeom prst="rect">
            <a:avLst/>
          </a:prstGeom>
        </p:spPr>
      </p:pic>
    </p:spTree>
    <p:extLst>
      <p:ext uri="{BB962C8B-B14F-4D97-AF65-F5344CB8AC3E}">
        <p14:creationId xmlns:p14="http://schemas.microsoft.com/office/powerpoint/2010/main" val="1310101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E590335-1F9B-480E-8392-15C6435916E1}"/>
              </a:ext>
            </a:extLst>
          </p:cNvPr>
          <p:cNvPicPr>
            <a:picLocks noChangeAspect="1"/>
          </p:cNvPicPr>
          <p:nvPr/>
        </p:nvPicPr>
        <p:blipFill>
          <a:blip r:embed="rId2"/>
          <a:stretch>
            <a:fillRect/>
          </a:stretch>
        </p:blipFill>
        <p:spPr>
          <a:xfrm>
            <a:off x="152400" y="220288"/>
            <a:ext cx="6095999" cy="3145231"/>
          </a:xfrm>
          <a:prstGeom prst="rect">
            <a:avLst/>
          </a:prstGeom>
        </p:spPr>
      </p:pic>
      <p:pic>
        <p:nvPicPr>
          <p:cNvPr id="4" name="Imagen 3">
            <a:extLst>
              <a:ext uri="{FF2B5EF4-FFF2-40B4-BE49-F238E27FC236}">
                <a16:creationId xmlns:a16="http://schemas.microsoft.com/office/drawing/2014/main" id="{12DD3232-DC5B-47A7-97D9-195848F5CCAA}"/>
              </a:ext>
            </a:extLst>
          </p:cNvPr>
          <p:cNvPicPr>
            <a:picLocks noChangeAspect="1"/>
          </p:cNvPicPr>
          <p:nvPr/>
        </p:nvPicPr>
        <p:blipFill>
          <a:blip r:embed="rId3"/>
          <a:stretch>
            <a:fillRect/>
          </a:stretch>
        </p:blipFill>
        <p:spPr>
          <a:xfrm>
            <a:off x="6323532" y="43074"/>
            <a:ext cx="5607134" cy="3499658"/>
          </a:xfrm>
          <a:prstGeom prst="rect">
            <a:avLst/>
          </a:prstGeom>
        </p:spPr>
      </p:pic>
      <p:pic>
        <p:nvPicPr>
          <p:cNvPr id="5" name="Imagen 4">
            <a:extLst>
              <a:ext uri="{FF2B5EF4-FFF2-40B4-BE49-F238E27FC236}">
                <a16:creationId xmlns:a16="http://schemas.microsoft.com/office/drawing/2014/main" id="{B899E6C4-F755-40E0-A4C5-AB95E4B2BE7A}"/>
              </a:ext>
            </a:extLst>
          </p:cNvPr>
          <p:cNvPicPr>
            <a:picLocks noChangeAspect="1"/>
          </p:cNvPicPr>
          <p:nvPr/>
        </p:nvPicPr>
        <p:blipFill>
          <a:blip r:embed="rId4"/>
          <a:stretch>
            <a:fillRect/>
          </a:stretch>
        </p:blipFill>
        <p:spPr>
          <a:xfrm>
            <a:off x="845126" y="3606651"/>
            <a:ext cx="5092931" cy="3031061"/>
          </a:xfrm>
          <a:prstGeom prst="rect">
            <a:avLst/>
          </a:prstGeom>
        </p:spPr>
      </p:pic>
      <p:pic>
        <p:nvPicPr>
          <p:cNvPr id="7" name="Imagen 6">
            <a:extLst>
              <a:ext uri="{FF2B5EF4-FFF2-40B4-BE49-F238E27FC236}">
                <a16:creationId xmlns:a16="http://schemas.microsoft.com/office/drawing/2014/main" id="{53E0E32B-CC42-446D-99C9-0B6344433ECE}"/>
              </a:ext>
            </a:extLst>
          </p:cNvPr>
          <p:cNvPicPr>
            <a:picLocks noChangeAspect="1"/>
          </p:cNvPicPr>
          <p:nvPr/>
        </p:nvPicPr>
        <p:blipFill>
          <a:blip r:embed="rId5"/>
          <a:stretch>
            <a:fillRect/>
          </a:stretch>
        </p:blipFill>
        <p:spPr>
          <a:xfrm>
            <a:off x="6323532" y="3365519"/>
            <a:ext cx="5682267" cy="3428954"/>
          </a:xfrm>
          <a:prstGeom prst="rect">
            <a:avLst/>
          </a:prstGeom>
        </p:spPr>
      </p:pic>
      <p:pic>
        <p:nvPicPr>
          <p:cNvPr id="8" name="Imagen 7">
            <a:extLst>
              <a:ext uri="{FF2B5EF4-FFF2-40B4-BE49-F238E27FC236}">
                <a16:creationId xmlns:a16="http://schemas.microsoft.com/office/drawing/2014/main" id="{29F90897-7E4A-4306-8D1A-125F5CCE4E3E}"/>
              </a:ext>
            </a:extLst>
          </p:cNvPr>
          <p:cNvPicPr>
            <a:picLocks noChangeAspect="1"/>
          </p:cNvPicPr>
          <p:nvPr/>
        </p:nvPicPr>
        <p:blipFill>
          <a:blip r:embed="rId6"/>
          <a:stretch>
            <a:fillRect/>
          </a:stretch>
        </p:blipFill>
        <p:spPr>
          <a:xfrm>
            <a:off x="3481782" y="2077089"/>
            <a:ext cx="4176666" cy="2348519"/>
          </a:xfrm>
          <a:prstGeom prst="rect">
            <a:avLst/>
          </a:prstGeom>
        </p:spPr>
      </p:pic>
    </p:spTree>
    <p:extLst>
      <p:ext uri="{BB962C8B-B14F-4D97-AF65-F5344CB8AC3E}">
        <p14:creationId xmlns:p14="http://schemas.microsoft.com/office/powerpoint/2010/main" val="2222216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et Multi-platform App UI">
            <a:extLst>
              <a:ext uri="{FF2B5EF4-FFF2-40B4-BE49-F238E27FC236}">
                <a16:creationId xmlns:a16="http://schemas.microsoft.com/office/drawing/2014/main" id="{F1C6B2D6-B574-46CC-885B-61732FB0E4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35" y="1329898"/>
            <a:ext cx="5097779" cy="4013627"/>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A196FFFB-9ABD-45A5-98A2-2CCC2C0E89C7}"/>
              </a:ext>
            </a:extLst>
          </p:cNvPr>
          <p:cNvSpPr txBox="1"/>
          <p:nvPr/>
        </p:nvSpPr>
        <p:spPr>
          <a:xfrm>
            <a:off x="5394960" y="2859366"/>
            <a:ext cx="6600305" cy="2862322"/>
          </a:xfrm>
          <a:prstGeom prst="rect">
            <a:avLst/>
          </a:prstGeom>
          <a:noFill/>
        </p:spPr>
        <p:txBody>
          <a:bodyPr wrap="square">
            <a:spAutoFit/>
          </a:bodyPr>
          <a:lstStyle/>
          <a:p>
            <a:pPr algn="just"/>
            <a:r>
              <a:rPr lang="es-ES" b="1" i="0" dirty="0">
                <a:effectLst/>
                <a:latin typeface="Inter"/>
              </a:rPr>
              <a:t>.NET MAUI</a:t>
            </a:r>
          </a:p>
          <a:p>
            <a:pPr marL="285750" indent="-285750" algn="just">
              <a:buFont typeface="Wingdings" panose="05000000000000000000" pitchFamily="2" charset="2"/>
              <a:buChar char="ü"/>
            </a:pPr>
            <a:r>
              <a:rPr lang="es-ES" b="1" i="0" dirty="0">
                <a:effectLst/>
                <a:latin typeface="Inter"/>
              </a:rPr>
              <a:t>Evolución de Xamarin: </a:t>
            </a:r>
            <a:r>
              <a:rPr lang="es-ES" b="0" i="0" dirty="0">
                <a:effectLst/>
                <a:latin typeface="Inter"/>
              </a:rPr>
              <a:t>.NET MAUI es el sucesor de Xamarin.Forms y ofrece mejoras significativas.</a:t>
            </a:r>
          </a:p>
          <a:p>
            <a:pPr marL="285750" indent="-285750" algn="just">
              <a:buFont typeface="Wingdings" panose="05000000000000000000" pitchFamily="2" charset="2"/>
              <a:buChar char="ü"/>
            </a:pPr>
            <a:r>
              <a:rPr lang="es-ES" b="1" i="0" dirty="0">
                <a:effectLst/>
                <a:latin typeface="Inter"/>
              </a:rPr>
              <a:t>Handlers: </a:t>
            </a:r>
            <a:r>
              <a:rPr lang="es-ES" b="0" i="0" dirty="0">
                <a:effectLst/>
                <a:latin typeface="Inter"/>
              </a:rPr>
              <a:t>En lugar de Renderers, utiliza Handlers, que proporcionan mayor flexibilidad y reutilización de código.</a:t>
            </a:r>
          </a:p>
          <a:p>
            <a:pPr marL="285750" indent="-285750" algn="just">
              <a:buFont typeface="Wingdings" panose="05000000000000000000" pitchFamily="2" charset="2"/>
              <a:buChar char="ü"/>
            </a:pPr>
            <a:r>
              <a:rPr lang="es-ES" b="1" i="0" dirty="0">
                <a:effectLst/>
                <a:latin typeface="Inter"/>
              </a:rPr>
              <a:t>Unificación: </a:t>
            </a:r>
            <a:r>
              <a:rPr lang="es-ES" b="0" i="0" dirty="0">
                <a:effectLst/>
                <a:latin typeface="Inter"/>
              </a:rPr>
              <a:t>.NET MAUI unifica las APIs de Xamarin.Forms, Xamarin.Essentials y Xamarin. </a:t>
            </a:r>
            <a:r>
              <a:rPr lang="es-ES" b="0" i="0" dirty="0">
                <a:effectLst/>
                <a:highlight>
                  <a:srgbClr val="C0C0C0"/>
                </a:highlight>
                <a:latin typeface="Inter"/>
              </a:rPr>
              <a:t>IOS</a:t>
            </a:r>
            <a:r>
              <a:rPr lang="es-ES" b="0" i="0" dirty="0">
                <a:effectLst/>
                <a:latin typeface="Inter"/>
              </a:rPr>
              <a:t>/</a:t>
            </a:r>
            <a:r>
              <a:rPr lang="es-ES" b="0" i="0" dirty="0">
                <a:effectLst/>
                <a:highlight>
                  <a:srgbClr val="00FF00"/>
                </a:highlight>
                <a:latin typeface="Inter"/>
              </a:rPr>
              <a:t>Android</a:t>
            </a:r>
            <a:r>
              <a:rPr lang="es-ES" b="0" i="0" dirty="0">
                <a:effectLst/>
                <a:latin typeface="Inter"/>
              </a:rPr>
              <a:t> en una sola plataforma, simplificando el desarrollo.</a:t>
            </a:r>
          </a:p>
          <a:p>
            <a:pPr marL="285750" indent="-285750" algn="just">
              <a:buFont typeface="Wingdings" panose="05000000000000000000" pitchFamily="2" charset="2"/>
              <a:buChar char="ü"/>
            </a:pPr>
            <a:r>
              <a:rPr lang="es-ES" b="1" i="0" dirty="0">
                <a:effectLst/>
                <a:latin typeface="Inter"/>
              </a:rPr>
              <a:t>Rendimiento: </a:t>
            </a:r>
            <a:r>
              <a:rPr lang="es-ES" b="0" i="0" dirty="0">
                <a:effectLst/>
                <a:latin typeface="Inter"/>
              </a:rPr>
              <a:t>Ofrece un rendimiento mejorado y una mayor optimización en comparación con Xamarin.Forms.</a:t>
            </a:r>
          </a:p>
        </p:txBody>
      </p:sp>
      <p:sp>
        <p:nvSpPr>
          <p:cNvPr id="6" name="CuadroTexto 5">
            <a:extLst>
              <a:ext uri="{FF2B5EF4-FFF2-40B4-BE49-F238E27FC236}">
                <a16:creationId xmlns:a16="http://schemas.microsoft.com/office/drawing/2014/main" id="{E014E5E1-71DA-4C00-B541-409639A9F353}"/>
              </a:ext>
            </a:extLst>
          </p:cNvPr>
          <p:cNvSpPr txBox="1"/>
          <p:nvPr/>
        </p:nvSpPr>
        <p:spPr>
          <a:xfrm>
            <a:off x="450187" y="638694"/>
            <a:ext cx="4524201" cy="523220"/>
          </a:xfrm>
          <a:prstGeom prst="rect">
            <a:avLst/>
          </a:prstGeom>
          <a:noFill/>
        </p:spPr>
        <p:txBody>
          <a:bodyPr wrap="square">
            <a:spAutoFit/>
          </a:bodyPr>
          <a:lstStyle/>
          <a:p>
            <a:pPr algn="l"/>
            <a:r>
              <a:rPr lang="es-DO" sz="2800" b="1" i="0" dirty="0">
                <a:effectLst/>
                <a:latin typeface="Inter"/>
              </a:rPr>
              <a:t>Desarrollo Multiplataforma</a:t>
            </a:r>
          </a:p>
        </p:txBody>
      </p:sp>
      <p:sp>
        <p:nvSpPr>
          <p:cNvPr id="8" name="CuadroTexto 7">
            <a:extLst>
              <a:ext uri="{FF2B5EF4-FFF2-40B4-BE49-F238E27FC236}">
                <a16:creationId xmlns:a16="http://schemas.microsoft.com/office/drawing/2014/main" id="{E085300A-F088-4FF9-89AA-C541A123CF1C}"/>
              </a:ext>
            </a:extLst>
          </p:cNvPr>
          <p:cNvSpPr txBox="1"/>
          <p:nvPr/>
        </p:nvSpPr>
        <p:spPr>
          <a:xfrm>
            <a:off x="5227840" y="537937"/>
            <a:ext cx="6600304" cy="1938992"/>
          </a:xfrm>
          <a:prstGeom prst="rect">
            <a:avLst/>
          </a:prstGeom>
          <a:noFill/>
        </p:spPr>
        <p:txBody>
          <a:bodyPr wrap="square">
            <a:spAutoFit/>
          </a:bodyPr>
          <a:lstStyle/>
          <a:p>
            <a:pPr algn="just"/>
            <a:r>
              <a:rPr lang="es-ES" sz="2000" b="1" i="0" dirty="0">
                <a:solidFill>
                  <a:srgbClr val="7030A0"/>
                </a:solidFill>
                <a:effectLst>
                  <a:outerShdw blurRad="38100" dist="38100" dir="2700000" algn="tl">
                    <a:srgbClr val="000000">
                      <a:alpha val="43137"/>
                    </a:srgbClr>
                  </a:outerShdw>
                </a:effectLst>
              </a:rPr>
              <a:t>MAUI (Multi-platform App UI</a:t>
            </a:r>
            <a:r>
              <a:rPr lang="es-ES" sz="2000" b="0" i="0" dirty="0">
                <a:effectLst/>
              </a:rPr>
              <a:t>) es un framework de Microsoft para crear aplicaciones multiplataforma en C# y XAML. Permite desarrollar aplicaciones que funcionan en Android, iOS, macOS y Windows desde un solo código base, simplificando el desarrollo de aplicaciones móviles y de escritorio.</a:t>
            </a:r>
            <a:endParaRPr lang="es-DO" sz="2000" dirty="0"/>
          </a:p>
        </p:txBody>
      </p:sp>
    </p:spTree>
    <p:extLst>
      <p:ext uri="{BB962C8B-B14F-4D97-AF65-F5344CB8AC3E}">
        <p14:creationId xmlns:p14="http://schemas.microsoft.com/office/powerpoint/2010/main" val="1403729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E8080403-F2F4-458F-A9CF-70FADEA0330D}"/>
              </a:ext>
            </a:extLst>
          </p:cNvPr>
          <p:cNvSpPr txBox="1"/>
          <p:nvPr/>
        </p:nvSpPr>
        <p:spPr>
          <a:xfrm>
            <a:off x="230658" y="942000"/>
            <a:ext cx="4623985" cy="2954655"/>
          </a:xfrm>
          <a:prstGeom prst="rect">
            <a:avLst/>
          </a:prstGeom>
          <a:noFill/>
          <a:ln>
            <a:solidFill>
              <a:srgbClr val="00B0F0"/>
            </a:solidFill>
          </a:ln>
        </p:spPr>
        <p:txBody>
          <a:bodyPr wrap="square">
            <a:spAutoFit/>
          </a:bodyPr>
          <a:lstStyle/>
          <a:p>
            <a:pPr algn="just"/>
            <a:r>
              <a:rPr lang="es-DO" sz="2400" b="1" i="0" u="sng" dirty="0">
                <a:solidFill>
                  <a:srgbClr val="000000"/>
                </a:solidFill>
                <a:effectLst/>
                <a:latin typeface="Verdana" panose="020B0604030504040204" pitchFamily="34" charset="0"/>
              </a:rPr>
              <a:t>C # se usa para:</a:t>
            </a:r>
          </a:p>
          <a:p>
            <a:pPr marL="285750" indent="-285750" algn="just">
              <a:buFont typeface="Wingdings" panose="05000000000000000000" pitchFamily="2" charset="2"/>
              <a:buChar char="q"/>
            </a:pPr>
            <a:r>
              <a:rPr lang="es-DO" b="0" i="0" dirty="0">
                <a:solidFill>
                  <a:srgbClr val="000000"/>
                </a:solidFill>
                <a:effectLst/>
                <a:latin typeface="Verdana" panose="020B0604030504040204" pitchFamily="34" charset="0"/>
              </a:rPr>
              <a:t>Aplicaciones móviles</a:t>
            </a:r>
          </a:p>
          <a:p>
            <a:pPr marL="285750" indent="-285750" algn="just">
              <a:buFont typeface="Wingdings" panose="05000000000000000000" pitchFamily="2" charset="2"/>
              <a:buChar char="q"/>
            </a:pPr>
            <a:r>
              <a:rPr lang="es-DO" b="0" i="0" dirty="0">
                <a:solidFill>
                  <a:srgbClr val="000000"/>
                </a:solidFill>
                <a:effectLst/>
                <a:latin typeface="Verdana" panose="020B0604030504040204" pitchFamily="34" charset="0"/>
              </a:rPr>
              <a:t>Aplicaciones de escritorio</a:t>
            </a:r>
          </a:p>
          <a:p>
            <a:pPr marL="285750" indent="-285750" algn="just">
              <a:buFont typeface="Wingdings" panose="05000000000000000000" pitchFamily="2" charset="2"/>
              <a:buChar char="q"/>
            </a:pPr>
            <a:r>
              <a:rPr lang="es-DO" b="0" i="0" dirty="0">
                <a:solidFill>
                  <a:srgbClr val="000000"/>
                </a:solidFill>
                <a:effectLst/>
                <a:latin typeface="Verdana" panose="020B0604030504040204" pitchFamily="34" charset="0"/>
              </a:rPr>
              <a:t>aplicaciones web</a:t>
            </a:r>
          </a:p>
          <a:p>
            <a:pPr marL="285750" indent="-285750" algn="just">
              <a:buFont typeface="Wingdings" panose="05000000000000000000" pitchFamily="2" charset="2"/>
              <a:buChar char="q"/>
            </a:pPr>
            <a:r>
              <a:rPr lang="es-DO" b="0" i="0" dirty="0">
                <a:solidFill>
                  <a:srgbClr val="000000"/>
                </a:solidFill>
                <a:effectLst/>
                <a:latin typeface="Verdana" panose="020B0604030504040204" pitchFamily="34" charset="0"/>
              </a:rPr>
              <a:t>servicios web</a:t>
            </a:r>
          </a:p>
          <a:p>
            <a:pPr marL="285750" indent="-285750" algn="just">
              <a:buFont typeface="Wingdings" panose="05000000000000000000" pitchFamily="2" charset="2"/>
              <a:buChar char="q"/>
            </a:pPr>
            <a:r>
              <a:rPr lang="es-DO" b="0" i="0" dirty="0">
                <a:solidFill>
                  <a:srgbClr val="000000"/>
                </a:solidFill>
                <a:effectLst/>
                <a:latin typeface="Verdana" panose="020B0604030504040204" pitchFamily="34" charset="0"/>
              </a:rPr>
              <a:t>Sitios web</a:t>
            </a:r>
          </a:p>
          <a:p>
            <a:pPr marL="285750" indent="-285750" algn="just">
              <a:buFont typeface="Wingdings" panose="05000000000000000000" pitchFamily="2" charset="2"/>
              <a:buChar char="q"/>
            </a:pPr>
            <a:r>
              <a:rPr lang="es-DO" b="0" i="0" dirty="0">
                <a:solidFill>
                  <a:srgbClr val="000000"/>
                </a:solidFill>
                <a:effectLst/>
                <a:latin typeface="Verdana" panose="020B0604030504040204" pitchFamily="34" charset="0"/>
              </a:rPr>
              <a:t>Juegos con Unity y C#.</a:t>
            </a:r>
          </a:p>
          <a:p>
            <a:pPr marL="285750" indent="-285750" algn="just">
              <a:buFont typeface="Wingdings" panose="05000000000000000000" pitchFamily="2" charset="2"/>
              <a:buChar char="q"/>
            </a:pPr>
            <a:r>
              <a:rPr lang="es-DO" b="0" i="0" dirty="0">
                <a:solidFill>
                  <a:srgbClr val="000000"/>
                </a:solidFill>
                <a:effectLst/>
                <a:latin typeface="Verdana" panose="020B0604030504040204" pitchFamily="34" charset="0"/>
              </a:rPr>
              <a:t>VR</a:t>
            </a:r>
          </a:p>
          <a:p>
            <a:pPr marL="285750" indent="-285750" algn="just">
              <a:buFont typeface="Wingdings" panose="05000000000000000000" pitchFamily="2" charset="2"/>
              <a:buChar char="q"/>
            </a:pPr>
            <a:r>
              <a:rPr lang="es-DO" b="0" i="0" dirty="0">
                <a:solidFill>
                  <a:srgbClr val="000000"/>
                </a:solidFill>
                <a:effectLst/>
                <a:latin typeface="Verdana" panose="020B0604030504040204" pitchFamily="34" charset="0"/>
              </a:rPr>
              <a:t>Aplicaciones de base de datos</a:t>
            </a:r>
          </a:p>
          <a:p>
            <a:pPr marL="285750" indent="-285750" algn="just">
              <a:buFont typeface="Wingdings" panose="05000000000000000000" pitchFamily="2" charset="2"/>
              <a:buChar char="q"/>
            </a:pPr>
            <a:r>
              <a:rPr lang="es-DO" b="0" i="0" dirty="0">
                <a:solidFill>
                  <a:srgbClr val="000000"/>
                </a:solidFill>
                <a:effectLst/>
                <a:latin typeface="Verdana" panose="020B0604030504040204" pitchFamily="34" charset="0"/>
              </a:rPr>
              <a:t>¡Y mucho, mucho más!</a:t>
            </a:r>
          </a:p>
        </p:txBody>
      </p:sp>
      <p:sp>
        <p:nvSpPr>
          <p:cNvPr id="3" name="TextBox 11">
            <a:extLst>
              <a:ext uri="{FF2B5EF4-FFF2-40B4-BE49-F238E27FC236}">
                <a16:creationId xmlns:a16="http://schemas.microsoft.com/office/drawing/2014/main" id="{3DA6D5FB-F019-493A-94E0-0213CE394DC6}"/>
              </a:ext>
            </a:extLst>
          </p:cNvPr>
          <p:cNvSpPr txBox="1"/>
          <p:nvPr/>
        </p:nvSpPr>
        <p:spPr>
          <a:xfrm>
            <a:off x="230658" y="328408"/>
            <a:ext cx="2957384" cy="461665"/>
          </a:xfrm>
          <a:prstGeom prst="rect">
            <a:avLst/>
          </a:prstGeom>
          <a:noFill/>
        </p:spPr>
        <p:txBody>
          <a:bodyPr wrap="square">
            <a:spAutoFit/>
          </a:bodyPr>
          <a:lstStyle/>
          <a:p>
            <a:pPr algn="l"/>
            <a:r>
              <a:rPr lang="es-DO" sz="2400" b="1" i="0" u="sng" dirty="0">
                <a:solidFill>
                  <a:srgbClr val="CB459C"/>
                </a:solidFill>
                <a:effectLst/>
                <a:latin typeface="Segoe UI" panose="020B0502040204020203" pitchFamily="34" charset="0"/>
              </a:rPr>
              <a:t>¿Por qué usar C #?</a:t>
            </a:r>
          </a:p>
        </p:txBody>
      </p:sp>
      <p:sp>
        <p:nvSpPr>
          <p:cNvPr id="4" name="TextBox 13">
            <a:extLst>
              <a:ext uri="{FF2B5EF4-FFF2-40B4-BE49-F238E27FC236}">
                <a16:creationId xmlns:a16="http://schemas.microsoft.com/office/drawing/2014/main" id="{51FFE335-B7FF-4982-B355-EF84575147F3}"/>
              </a:ext>
            </a:extLst>
          </p:cNvPr>
          <p:cNvSpPr txBox="1"/>
          <p:nvPr/>
        </p:nvSpPr>
        <p:spPr>
          <a:xfrm>
            <a:off x="230658" y="4288035"/>
            <a:ext cx="11719604" cy="2246769"/>
          </a:xfrm>
          <a:prstGeom prst="rect">
            <a:avLst/>
          </a:prstGeom>
          <a:noFill/>
          <a:ln>
            <a:solidFill>
              <a:srgbClr val="CC00FF"/>
            </a:solidFill>
          </a:ln>
        </p:spPr>
        <p:txBody>
          <a:bodyPr wrap="square">
            <a:spAutoFit/>
          </a:bodyPr>
          <a:lstStyle/>
          <a:p>
            <a:pPr marL="285750" indent="-285750" algn="just">
              <a:buFont typeface="Wingdings" panose="05000000000000000000" pitchFamily="2" charset="2"/>
              <a:buChar char="ü"/>
            </a:pPr>
            <a:r>
              <a:rPr lang="es-DO" sz="2000" b="0" i="0" dirty="0">
                <a:solidFill>
                  <a:srgbClr val="000000"/>
                </a:solidFill>
                <a:effectLst/>
                <a:latin typeface="Verdana" panose="020B0604030504040204" pitchFamily="34" charset="0"/>
              </a:rPr>
              <a:t>Es uno de los lenguajes de programación más populares del mundo.</a:t>
            </a:r>
          </a:p>
          <a:p>
            <a:pPr marL="285750" indent="-285750" algn="just">
              <a:buFont typeface="Wingdings" panose="05000000000000000000" pitchFamily="2" charset="2"/>
              <a:buChar char="ü"/>
            </a:pPr>
            <a:r>
              <a:rPr lang="es-DO" sz="2000" b="0" i="0" dirty="0">
                <a:solidFill>
                  <a:srgbClr val="000000"/>
                </a:solidFill>
                <a:effectLst/>
                <a:latin typeface="Verdana" panose="020B0604030504040204" pitchFamily="34" charset="0"/>
              </a:rPr>
              <a:t>Es fácil de aprender y fácil de usar.</a:t>
            </a:r>
          </a:p>
          <a:p>
            <a:pPr marL="285750" indent="-285750" algn="just">
              <a:buFont typeface="Wingdings" panose="05000000000000000000" pitchFamily="2" charset="2"/>
              <a:buChar char="ü"/>
            </a:pPr>
            <a:r>
              <a:rPr lang="es-DO" sz="2000" b="0" i="0" dirty="0">
                <a:solidFill>
                  <a:srgbClr val="000000"/>
                </a:solidFill>
                <a:effectLst/>
                <a:latin typeface="Verdana" panose="020B0604030504040204" pitchFamily="34" charset="0"/>
              </a:rPr>
              <a:t>Tiene un gran apoyo comunitario.</a:t>
            </a:r>
          </a:p>
          <a:p>
            <a:pPr marL="285750" indent="-285750" algn="just">
              <a:buFont typeface="Wingdings" panose="05000000000000000000" pitchFamily="2" charset="2"/>
              <a:buChar char="ü"/>
            </a:pPr>
            <a:r>
              <a:rPr lang="es-DO" sz="2000" b="0" i="0" dirty="0">
                <a:solidFill>
                  <a:srgbClr val="000000"/>
                </a:solidFill>
                <a:effectLst/>
                <a:latin typeface="Verdana" panose="020B0604030504040204" pitchFamily="34" charset="0"/>
              </a:rPr>
              <a:t>C # es un lenguaje orientado a objetos que brinda una estructura clara a los programas y permite que el código se reutilice, lo que reduce los costos de desarrollo.</a:t>
            </a:r>
          </a:p>
          <a:p>
            <a:pPr marL="285750" indent="-285750" algn="just">
              <a:buFont typeface="Wingdings" panose="05000000000000000000" pitchFamily="2" charset="2"/>
              <a:buChar char="ü"/>
            </a:pPr>
            <a:r>
              <a:rPr lang="es-DO" sz="2000" b="0" i="0" dirty="0">
                <a:solidFill>
                  <a:srgbClr val="000000"/>
                </a:solidFill>
                <a:effectLst/>
                <a:latin typeface="Verdana" panose="020B0604030504040204" pitchFamily="34" charset="0"/>
              </a:rPr>
              <a:t>Como C # está cerca de C, C ++ y Java , facilita a los programadores cambiar a C # o viceversa.</a:t>
            </a:r>
          </a:p>
        </p:txBody>
      </p:sp>
      <p:pic>
        <p:nvPicPr>
          <p:cNvPr id="19458" name="Picture 2" descr="Las aplicaciones para el escritorio de Google Chrome. ~ Homodigital">
            <a:extLst>
              <a:ext uri="{FF2B5EF4-FFF2-40B4-BE49-F238E27FC236}">
                <a16:creationId xmlns:a16="http://schemas.microsoft.com/office/drawing/2014/main" id="{31549D5B-DCED-4E3F-B856-3D1438E124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487" y="276703"/>
            <a:ext cx="1995892" cy="1330594"/>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Symbaloo aplicaciones moviles">
            <a:extLst>
              <a:ext uri="{FF2B5EF4-FFF2-40B4-BE49-F238E27FC236}">
                <a16:creationId xmlns:a16="http://schemas.microsoft.com/office/drawing/2014/main" id="{EC3BB6C2-2D0B-4A64-984D-17EA08C5E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6578" y="114988"/>
            <a:ext cx="2079034" cy="2005679"/>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Qué es una aplicación web? | OVHcloud Global">
            <a:extLst>
              <a:ext uri="{FF2B5EF4-FFF2-40B4-BE49-F238E27FC236}">
                <a16:creationId xmlns:a16="http://schemas.microsoft.com/office/drawing/2014/main" id="{D360F184-139A-4793-A801-73C5AA8D5A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2547" y="165327"/>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descr="crossy road">
            <a:extLst>
              <a:ext uri="{FF2B5EF4-FFF2-40B4-BE49-F238E27FC236}">
                <a16:creationId xmlns:a16="http://schemas.microsoft.com/office/drawing/2014/main" id="{F9C21063-2129-4894-8B63-70DC0A3035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1298" y="2367234"/>
            <a:ext cx="2076061" cy="1160864"/>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B913E506-A92E-4D6E-A04D-AE3D74DFCE28}"/>
              </a:ext>
            </a:extLst>
          </p:cNvPr>
          <p:cNvSpPr txBox="1"/>
          <p:nvPr/>
        </p:nvSpPr>
        <p:spPr>
          <a:xfrm>
            <a:off x="5603468" y="1936001"/>
            <a:ext cx="1391720" cy="369332"/>
          </a:xfrm>
          <a:prstGeom prst="rect">
            <a:avLst/>
          </a:prstGeom>
          <a:noFill/>
        </p:spPr>
        <p:txBody>
          <a:bodyPr wrap="square">
            <a:spAutoFit/>
          </a:bodyPr>
          <a:lstStyle/>
          <a:p>
            <a:pPr algn="l"/>
            <a:r>
              <a:rPr lang="es-DO" b="1" i="0" dirty="0">
                <a:solidFill>
                  <a:srgbClr val="CC00FF"/>
                </a:solidFill>
                <a:effectLst/>
                <a:latin typeface="Inter"/>
              </a:rPr>
              <a:t>Crossy Road</a:t>
            </a:r>
          </a:p>
        </p:txBody>
      </p:sp>
      <p:pic>
        <p:nvPicPr>
          <p:cNvPr id="19466" name="Picture 10" descr="Hitman Sniper">
            <a:extLst>
              <a:ext uri="{FF2B5EF4-FFF2-40B4-BE49-F238E27FC236}">
                <a16:creationId xmlns:a16="http://schemas.microsoft.com/office/drawing/2014/main" id="{0655F500-696D-40B7-887B-00ED56AE52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0803" y="2419327"/>
            <a:ext cx="2076085" cy="1167798"/>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9F632070-F011-4F67-8164-02CBF9E039A8}"/>
              </a:ext>
            </a:extLst>
          </p:cNvPr>
          <p:cNvSpPr txBox="1"/>
          <p:nvPr/>
        </p:nvSpPr>
        <p:spPr>
          <a:xfrm>
            <a:off x="7818656" y="1997902"/>
            <a:ext cx="1733891" cy="369332"/>
          </a:xfrm>
          <a:prstGeom prst="rect">
            <a:avLst/>
          </a:prstGeom>
          <a:noFill/>
        </p:spPr>
        <p:txBody>
          <a:bodyPr wrap="square">
            <a:spAutoFit/>
          </a:bodyPr>
          <a:lstStyle>
            <a:defPPr>
              <a:defRPr lang="es-DO"/>
            </a:defPPr>
            <a:lvl1pPr>
              <a:defRPr b="1" i="0">
                <a:solidFill>
                  <a:srgbClr val="CC00FF"/>
                </a:solidFill>
                <a:effectLst/>
                <a:latin typeface="Inter"/>
              </a:defRPr>
            </a:lvl1pPr>
          </a:lstStyle>
          <a:p>
            <a:r>
              <a:rPr lang="es-DO" dirty="0"/>
              <a:t>Hitman Sniper</a:t>
            </a:r>
          </a:p>
        </p:txBody>
      </p:sp>
      <p:pic>
        <p:nvPicPr>
          <p:cNvPr id="19468" name="Picture 12" descr="mobius final fantasy">
            <a:extLst>
              <a:ext uri="{FF2B5EF4-FFF2-40B4-BE49-F238E27FC236}">
                <a16:creationId xmlns:a16="http://schemas.microsoft.com/office/drawing/2014/main" id="{2D7C04E2-C84B-4554-B343-C80BF1FA98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3046" y="2419328"/>
            <a:ext cx="2139901" cy="1167798"/>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0CDCB46D-3736-41EA-B10E-2C06975ED224}"/>
              </a:ext>
            </a:extLst>
          </p:cNvPr>
          <p:cNvSpPr txBox="1"/>
          <p:nvPr/>
        </p:nvSpPr>
        <p:spPr>
          <a:xfrm>
            <a:off x="9783046" y="2022107"/>
            <a:ext cx="2381792" cy="369332"/>
          </a:xfrm>
          <a:prstGeom prst="rect">
            <a:avLst/>
          </a:prstGeom>
          <a:noFill/>
        </p:spPr>
        <p:txBody>
          <a:bodyPr wrap="square">
            <a:spAutoFit/>
          </a:bodyPr>
          <a:lstStyle>
            <a:defPPr>
              <a:defRPr lang="es-DO"/>
            </a:defPPr>
            <a:lvl1pPr>
              <a:defRPr b="1" i="0">
                <a:solidFill>
                  <a:srgbClr val="CC00FF"/>
                </a:solidFill>
                <a:effectLst/>
                <a:latin typeface="Inter"/>
              </a:defRPr>
            </a:lvl1pPr>
          </a:lstStyle>
          <a:p>
            <a:r>
              <a:rPr lang="es-DO" dirty="0"/>
              <a:t>Mobius Final Fantasy</a:t>
            </a:r>
          </a:p>
        </p:txBody>
      </p:sp>
    </p:spTree>
    <p:extLst>
      <p:ext uri="{BB962C8B-B14F-4D97-AF65-F5344CB8AC3E}">
        <p14:creationId xmlns:p14="http://schemas.microsoft.com/office/powerpoint/2010/main" val="3678830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B5E73498-9E04-449D-9BEB-F323ACA88D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65812"/>
            <a:ext cx="12192000" cy="338931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123C71E4-B282-4400-8FB0-55B02BB89047}"/>
              </a:ext>
            </a:extLst>
          </p:cNvPr>
          <p:cNvSpPr txBox="1"/>
          <p:nvPr/>
        </p:nvSpPr>
        <p:spPr>
          <a:xfrm>
            <a:off x="213173" y="1130530"/>
            <a:ext cx="11624151" cy="830997"/>
          </a:xfrm>
          <a:prstGeom prst="rect">
            <a:avLst/>
          </a:prstGeom>
          <a:noFill/>
        </p:spPr>
        <p:txBody>
          <a:bodyPr wrap="square">
            <a:spAutoFit/>
          </a:bodyPr>
          <a:lstStyle/>
          <a:p>
            <a:pPr algn="ctr"/>
            <a:r>
              <a:rPr lang="es-ES" sz="2400" b="1" dirty="0"/>
              <a:t>Son plantillas que representan las distintas pantallas de una aplicación, cada una con su propio contenido y funcionalidad.</a:t>
            </a:r>
            <a:endParaRPr lang="es-DO" sz="2400" b="1" dirty="0"/>
          </a:p>
        </p:txBody>
      </p:sp>
      <p:sp>
        <p:nvSpPr>
          <p:cNvPr id="5" name="CuadroTexto 4">
            <a:extLst>
              <a:ext uri="{FF2B5EF4-FFF2-40B4-BE49-F238E27FC236}">
                <a16:creationId xmlns:a16="http://schemas.microsoft.com/office/drawing/2014/main" id="{F737D746-D604-4429-9062-3B75A9B11F09}"/>
              </a:ext>
            </a:extLst>
          </p:cNvPr>
          <p:cNvSpPr txBox="1"/>
          <p:nvPr/>
        </p:nvSpPr>
        <p:spPr>
          <a:xfrm>
            <a:off x="2261062" y="232756"/>
            <a:ext cx="8936182" cy="646331"/>
          </a:xfrm>
          <a:prstGeom prst="rect">
            <a:avLst/>
          </a:prstGeom>
          <a:noFill/>
        </p:spPr>
        <p:txBody>
          <a:bodyPr wrap="square" rtlCol="0">
            <a:spAutoFit/>
          </a:bodyPr>
          <a:lstStyle/>
          <a:p>
            <a:pPr algn="ctr"/>
            <a:r>
              <a:rPr lang="es-ES" sz="3600" b="1" dirty="0"/>
              <a:t>Las Paginas en </a:t>
            </a:r>
            <a:r>
              <a:rPr lang="es-ES" sz="3600" b="1" dirty="0">
                <a:solidFill>
                  <a:srgbClr val="00B0F0"/>
                </a:solidFill>
              </a:rPr>
              <a:t>Xamarin</a:t>
            </a:r>
            <a:r>
              <a:rPr lang="es-ES" sz="3600" b="1" dirty="0"/>
              <a:t> y </a:t>
            </a:r>
            <a:r>
              <a:rPr lang="es-ES" sz="3600" b="1" dirty="0">
                <a:solidFill>
                  <a:srgbClr val="CC00FF"/>
                </a:solidFill>
              </a:rPr>
              <a:t>Maui </a:t>
            </a:r>
            <a:endParaRPr lang="es-DO" sz="3600" b="1" dirty="0">
              <a:solidFill>
                <a:srgbClr val="CC00FF"/>
              </a:solidFill>
            </a:endParaRPr>
          </a:p>
        </p:txBody>
      </p:sp>
    </p:spTree>
    <p:extLst>
      <p:ext uri="{BB962C8B-B14F-4D97-AF65-F5344CB8AC3E}">
        <p14:creationId xmlns:p14="http://schemas.microsoft.com/office/powerpoint/2010/main" val="2090850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Xamarinの共有プロジェクトでXamarin.Forms 3.0を使う - はつねの日記">
            <a:extLst>
              <a:ext uri="{FF2B5EF4-FFF2-40B4-BE49-F238E27FC236}">
                <a16:creationId xmlns:a16="http://schemas.microsoft.com/office/drawing/2014/main" id="{799C170F-87FB-49CB-AD19-DE020AA662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19" y="1117434"/>
            <a:ext cx="8528137" cy="5613523"/>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22AE844A-005E-4A0A-AE28-403F2239E8F6}"/>
              </a:ext>
            </a:extLst>
          </p:cNvPr>
          <p:cNvSpPr txBox="1"/>
          <p:nvPr/>
        </p:nvSpPr>
        <p:spPr>
          <a:xfrm>
            <a:off x="2510444" y="149629"/>
            <a:ext cx="7390014" cy="646331"/>
          </a:xfrm>
          <a:prstGeom prst="rect">
            <a:avLst/>
          </a:prstGeom>
          <a:noFill/>
        </p:spPr>
        <p:txBody>
          <a:bodyPr wrap="square" rtlCol="0">
            <a:spAutoFit/>
          </a:bodyPr>
          <a:lstStyle/>
          <a:p>
            <a:pPr algn="ctr"/>
            <a:r>
              <a:rPr lang="es-ES" sz="3600" b="1" dirty="0"/>
              <a:t>Los Layouts  En </a:t>
            </a:r>
            <a:r>
              <a:rPr lang="es-ES" sz="3600" b="1" dirty="0">
                <a:solidFill>
                  <a:srgbClr val="00B0F0"/>
                </a:solidFill>
              </a:rPr>
              <a:t>Xamarin</a:t>
            </a:r>
            <a:r>
              <a:rPr lang="es-ES" sz="3600" b="1" dirty="0"/>
              <a:t> y </a:t>
            </a:r>
            <a:r>
              <a:rPr lang="es-ES" sz="3600" b="1" dirty="0">
                <a:solidFill>
                  <a:srgbClr val="CC00FF"/>
                </a:solidFill>
              </a:rPr>
              <a:t>Maui</a:t>
            </a:r>
            <a:endParaRPr lang="es-DO" sz="3600" b="1" dirty="0"/>
          </a:p>
        </p:txBody>
      </p:sp>
      <p:sp>
        <p:nvSpPr>
          <p:cNvPr id="12" name="CuadroTexto 11">
            <a:extLst>
              <a:ext uri="{FF2B5EF4-FFF2-40B4-BE49-F238E27FC236}">
                <a16:creationId xmlns:a16="http://schemas.microsoft.com/office/drawing/2014/main" id="{8CD3820B-4B07-4DC6-82E4-E4CEF80CD5A0}"/>
              </a:ext>
            </a:extLst>
          </p:cNvPr>
          <p:cNvSpPr txBox="1"/>
          <p:nvPr/>
        </p:nvSpPr>
        <p:spPr>
          <a:xfrm>
            <a:off x="316144" y="687345"/>
            <a:ext cx="11403819" cy="400110"/>
          </a:xfrm>
          <a:prstGeom prst="rect">
            <a:avLst/>
          </a:prstGeom>
          <a:noFill/>
        </p:spPr>
        <p:txBody>
          <a:bodyPr wrap="square">
            <a:spAutoFit/>
          </a:bodyPr>
          <a:lstStyle/>
          <a:p>
            <a:pPr algn="ctr"/>
            <a:r>
              <a:rPr lang="es-ES" sz="2000" b="1" dirty="0"/>
              <a:t>Son contenedores que organizan y gestionan cómo se disponen los controles dentro de una página.</a:t>
            </a:r>
            <a:endParaRPr lang="es-DO" sz="2000" b="1" dirty="0"/>
          </a:p>
        </p:txBody>
      </p:sp>
    </p:spTree>
    <p:extLst>
      <p:ext uri="{BB962C8B-B14F-4D97-AF65-F5344CB8AC3E}">
        <p14:creationId xmlns:p14="http://schemas.microsoft.com/office/powerpoint/2010/main" val="695590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D3A0CED-6D91-FFEF-886F-ED48DC2958B1}"/>
              </a:ext>
            </a:extLst>
          </p:cNvPr>
          <p:cNvPicPr>
            <a:picLocks noChangeAspect="1"/>
          </p:cNvPicPr>
          <p:nvPr/>
        </p:nvPicPr>
        <p:blipFill rotWithShape="1">
          <a:blip r:embed="rId2"/>
          <a:srcRect l="2081" t="1770" r="2261" b="4330"/>
          <a:stretch/>
        </p:blipFill>
        <p:spPr>
          <a:xfrm>
            <a:off x="178676" y="805566"/>
            <a:ext cx="11109436" cy="5917324"/>
          </a:xfrm>
          <a:prstGeom prst="rect">
            <a:avLst/>
          </a:prstGeom>
        </p:spPr>
      </p:pic>
      <p:sp>
        <p:nvSpPr>
          <p:cNvPr id="4" name="CuadroTexto 3">
            <a:extLst>
              <a:ext uri="{FF2B5EF4-FFF2-40B4-BE49-F238E27FC236}">
                <a16:creationId xmlns:a16="http://schemas.microsoft.com/office/drawing/2014/main" id="{0BB2889C-36BA-4C6F-B215-76BD4546D9E0}"/>
              </a:ext>
            </a:extLst>
          </p:cNvPr>
          <p:cNvSpPr txBox="1"/>
          <p:nvPr/>
        </p:nvSpPr>
        <p:spPr>
          <a:xfrm>
            <a:off x="2743200" y="205402"/>
            <a:ext cx="9270124" cy="1200329"/>
          </a:xfrm>
          <a:prstGeom prst="rect">
            <a:avLst/>
          </a:prstGeom>
          <a:noFill/>
        </p:spPr>
        <p:txBody>
          <a:bodyPr wrap="square">
            <a:spAutoFit/>
          </a:bodyPr>
          <a:lstStyle/>
          <a:p>
            <a:pPr algn="just"/>
            <a:r>
              <a:rPr lang="es-ES" dirty="0"/>
              <a:t>Los Controles en Xamarin y MAUI son elementos de la interfaz de usuario (UI) que permiten interactuar con la aplicación, como botones, etiquetas, campos de texto, listas, entre otros. Cada control tiene una funcionalidad específica, como mostrar datos, recibir entradas del usuario o ejecutar acciones.</a:t>
            </a:r>
            <a:endParaRPr lang="es-DO" dirty="0"/>
          </a:p>
        </p:txBody>
      </p:sp>
    </p:spTree>
    <p:extLst>
      <p:ext uri="{BB962C8B-B14F-4D97-AF65-F5344CB8AC3E}">
        <p14:creationId xmlns:p14="http://schemas.microsoft.com/office/powerpoint/2010/main" val="3710426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0D370911-9DCE-4FD2-95D6-B1A47ACF2D58}"/>
              </a:ext>
            </a:extLst>
          </p:cNvPr>
          <p:cNvSpPr txBox="1"/>
          <p:nvPr/>
        </p:nvSpPr>
        <p:spPr>
          <a:xfrm>
            <a:off x="5770179" y="243512"/>
            <a:ext cx="6123974" cy="6370975"/>
          </a:xfrm>
          <a:prstGeom prst="rect">
            <a:avLst/>
          </a:prstGeom>
          <a:noFill/>
        </p:spPr>
        <p:txBody>
          <a:bodyPr wrap="square">
            <a:spAutoFit/>
          </a:bodyPr>
          <a:lstStyle/>
          <a:p>
            <a:pPr algn="just"/>
            <a:r>
              <a:rPr lang="es-ES" sz="2400" dirty="0"/>
              <a:t>En C#, los tipos de datos son categorías que definen el tipo de valor que una variable puede contener. En Xamarin y .NET MAUI, estos tipos de datos se utilizan de la misma manera que en cualquier aplicación C#. Los tipos de datos comunes incluyen </a:t>
            </a:r>
            <a:r>
              <a:rPr lang="es-ES" sz="2400" dirty="0">
                <a:highlight>
                  <a:srgbClr val="FFFF00"/>
                </a:highlight>
              </a:rPr>
              <a:t>int para números enteros</a:t>
            </a:r>
            <a:r>
              <a:rPr lang="es-ES" sz="2400" dirty="0"/>
              <a:t>, </a:t>
            </a:r>
            <a:r>
              <a:rPr lang="es-ES" sz="2400" dirty="0">
                <a:highlight>
                  <a:srgbClr val="00FF00"/>
                </a:highlight>
              </a:rPr>
              <a:t>double y float para números con decimales</a:t>
            </a:r>
            <a:r>
              <a:rPr lang="es-ES" sz="2400" dirty="0"/>
              <a:t>, </a:t>
            </a:r>
            <a:r>
              <a:rPr lang="es-ES" sz="2400" dirty="0">
                <a:highlight>
                  <a:srgbClr val="00FFFF"/>
                </a:highlight>
              </a:rPr>
              <a:t>string para cadenas de texto</a:t>
            </a:r>
            <a:r>
              <a:rPr lang="es-ES" sz="2400" dirty="0"/>
              <a:t>, </a:t>
            </a:r>
            <a:r>
              <a:rPr lang="es-ES" sz="2400" dirty="0">
                <a:highlight>
                  <a:srgbClr val="C0C0C0"/>
                </a:highlight>
              </a:rPr>
              <a:t>bool para valores verdadero o falso,</a:t>
            </a:r>
            <a:r>
              <a:rPr lang="es-ES" sz="2400" dirty="0"/>
              <a:t> </a:t>
            </a:r>
            <a:r>
              <a:rPr lang="es-ES" sz="2400" dirty="0">
                <a:highlight>
                  <a:srgbClr val="FF00FF"/>
                </a:highlight>
              </a:rPr>
              <a:t>DateTime para fechas y horas</a:t>
            </a:r>
            <a:r>
              <a:rPr lang="es-ES" sz="2400" dirty="0"/>
              <a:t>, </a:t>
            </a:r>
            <a:r>
              <a:rPr lang="es-ES" sz="2400" b="1" dirty="0">
                <a:solidFill>
                  <a:srgbClr val="00B0F0"/>
                </a:solidFill>
              </a:rPr>
              <a:t>char para caracteres individuales</a:t>
            </a:r>
            <a:r>
              <a:rPr lang="es-ES" sz="2400" dirty="0"/>
              <a:t>, </a:t>
            </a:r>
            <a:r>
              <a:rPr lang="es-ES" sz="2400" b="1" dirty="0">
                <a:highlight>
                  <a:srgbClr val="C0C0C0"/>
                </a:highlight>
              </a:rPr>
              <a:t>decimal para números de alta precisión</a:t>
            </a:r>
            <a:r>
              <a:rPr lang="es-ES" sz="2400" dirty="0"/>
              <a:t>, </a:t>
            </a:r>
            <a:r>
              <a:rPr lang="es-ES" sz="2400" b="1" dirty="0">
                <a:solidFill>
                  <a:srgbClr val="00B050"/>
                </a:solidFill>
                <a:effectLst>
                  <a:outerShdw blurRad="38100" dist="38100" dir="2700000" algn="tl">
                    <a:srgbClr val="000000">
                      <a:alpha val="43137"/>
                    </a:srgbClr>
                  </a:outerShdw>
                </a:effectLst>
              </a:rPr>
              <a:t>byte para números enteros de 8 bits</a:t>
            </a:r>
            <a:r>
              <a:rPr lang="es-ES" sz="2400" dirty="0"/>
              <a:t>, </a:t>
            </a:r>
            <a:r>
              <a:rPr lang="es-ES" sz="2400" b="1" dirty="0">
                <a:solidFill>
                  <a:srgbClr val="FFC000"/>
                </a:solidFill>
                <a:effectLst>
                  <a:outerShdw blurRad="38100" dist="38100" dir="2700000" algn="tl">
                    <a:srgbClr val="000000">
                      <a:alpha val="43137"/>
                    </a:srgbClr>
                  </a:outerShdw>
                </a:effectLst>
              </a:rPr>
              <a:t>long para números enteros de 64 bits</a:t>
            </a:r>
            <a:r>
              <a:rPr lang="es-ES" sz="2400" dirty="0"/>
              <a:t> y </a:t>
            </a:r>
            <a:r>
              <a:rPr lang="es-ES" sz="2400" b="1" dirty="0">
                <a:effectLst>
                  <a:outerShdw blurRad="38100" dist="38100" dir="2700000" algn="tl">
                    <a:srgbClr val="000000">
                      <a:alpha val="43137"/>
                    </a:srgbClr>
                  </a:outerShdw>
                </a:effectLst>
              </a:rPr>
              <a:t>short para números enteros de 16 bits</a:t>
            </a:r>
            <a:r>
              <a:rPr lang="es-ES" sz="2400" dirty="0"/>
              <a:t>. Estos tipos de datos son fundamentales para almacenar y manipular diferentes tipos de información en una aplicación.</a:t>
            </a:r>
            <a:endParaRPr lang="es-DO" sz="2400" dirty="0"/>
          </a:p>
        </p:txBody>
      </p:sp>
      <p:pic>
        <p:nvPicPr>
          <p:cNvPr id="5" name="Imagen 4">
            <a:extLst>
              <a:ext uri="{FF2B5EF4-FFF2-40B4-BE49-F238E27FC236}">
                <a16:creationId xmlns:a16="http://schemas.microsoft.com/office/drawing/2014/main" id="{38F4CED6-BF05-4600-B851-E7510BE74DC7}"/>
              </a:ext>
            </a:extLst>
          </p:cNvPr>
          <p:cNvPicPr>
            <a:picLocks noChangeAspect="1"/>
          </p:cNvPicPr>
          <p:nvPr/>
        </p:nvPicPr>
        <p:blipFill>
          <a:blip r:embed="rId2"/>
          <a:stretch>
            <a:fillRect/>
          </a:stretch>
        </p:blipFill>
        <p:spPr>
          <a:xfrm>
            <a:off x="297847" y="1312036"/>
            <a:ext cx="5062429" cy="4595878"/>
          </a:xfrm>
          <a:prstGeom prst="rect">
            <a:avLst/>
          </a:prstGeom>
        </p:spPr>
      </p:pic>
      <p:sp>
        <p:nvSpPr>
          <p:cNvPr id="2" name="CuadroTexto 1">
            <a:extLst>
              <a:ext uri="{FF2B5EF4-FFF2-40B4-BE49-F238E27FC236}">
                <a16:creationId xmlns:a16="http://schemas.microsoft.com/office/drawing/2014/main" id="{A5CDED91-708E-4630-9E24-344D5677CC16}"/>
              </a:ext>
            </a:extLst>
          </p:cNvPr>
          <p:cNvSpPr txBox="1"/>
          <p:nvPr/>
        </p:nvSpPr>
        <p:spPr>
          <a:xfrm>
            <a:off x="219075" y="243512"/>
            <a:ext cx="5229225" cy="830997"/>
          </a:xfrm>
          <a:prstGeom prst="rect">
            <a:avLst/>
          </a:prstGeom>
          <a:noFill/>
        </p:spPr>
        <p:txBody>
          <a:bodyPr wrap="square" rtlCol="0">
            <a:spAutoFit/>
          </a:bodyPr>
          <a:lstStyle/>
          <a:p>
            <a:pPr algn="ctr"/>
            <a:r>
              <a:rPr lang="es-ES" sz="2400" b="1" dirty="0">
                <a:solidFill>
                  <a:srgbClr val="7030A0"/>
                </a:solidFill>
              </a:rPr>
              <a:t>CURSO BASICO DE MAUI CON XAML Y C#. PARTE # 1-</a:t>
            </a:r>
            <a:endParaRPr lang="es-DO" sz="2400" b="1" dirty="0">
              <a:solidFill>
                <a:srgbClr val="7030A0"/>
              </a:solidFill>
            </a:endParaRPr>
          </a:p>
        </p:txBody>
      </p:sp>
    </p:spTree>
    <p:extLst>
      <p:ext uri="{BB962C8B-B14F-4D97-AF65-F5344CB8AC3E}">
        <p14:creationId xmlns:p14="http://schemas.microsoft.com/office/powerpoint/2010/main" val="27859215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TotalTime>
  <Words>2343</Words>
  <Application>Microsoft Office PowerPoint</Application>
  <PresentationFormat>Panorámica</PresentationFormat>
  <Paragraphs>206</Paragraphs>
  <Slides>18</Slides>
  <Notes>0</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18</vt:i4>
      </vt:variant>
    </vt:vector>
  </HeadingPairs>
  <TitlesOfParts>
    <vt:vector size="30" baseType="lpstr">
      <vt:lpstr>72 Condensed</vt:lpstr>
      <vt:lpstr>Arial</vt:lpstr>
      <vt:lpstr>Calibri</vt:lpstr>
      <vt:lpstr>Calibri Light</vt:lpstr>
      <vt:lpstr>Cascadia Mono</vt:lpstr>
      <vt:lpstr>Google Sans</vt:lpstr>
      <vt:lpstr>Inter</vt:lpstr>
      <vt:lpstr>Linux Libertine</vt:lpstr>
      <vt:lpstr>Segoe UI</vt:lpstr>
      <vt:lpstr>Verdana</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Juancito Peña Vizcaino</dc:creator>
  <cp:lastModifiedBy>Juancito Peña Vizcaino</cp:lastModifiedBy>
  <cp:revision>10</cp:revision>
  <dcterms:created xsi:type="dcterms:W3CDTF">2025-02-10T05:22:39Z</dcterms:created>
  <dcterms:modified xsi:type="dcterms:W3CDTF">2025-04-04T17:25:39Z</dcterms:modified>
</cp:coreProperties>
</file>